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commentAuthors.xml" ContentType="application/vnd.openxmlformats-officedocument.presentationml.commentAuthors+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Default Extension="wdp" ContentType="image/vnd.ms-photo"/>
  <Default Extension="gif" ContentType="image/gif"/>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5"/>
  </p:notesMasterIdLst>
  <p:handoutMasterIdLst>
    <p:handoutMasterId r:id="rId86"/>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340" r:id="rId23"/>
    <p:sldId id="278" r:id="rId24"/>
    <p:sldId id="341" r:id="rId25"/>
    <p:sldId id="342" r:id="rId26"/>
    <p:sldId id="343" r:id="rId27"/>
    <p:sldId id="282" r:id="rId28"/>
    <p:sldId id="344" r:id="rId29"/>
    <p:sldId id="345" r:id="rId30"/>
    <p:sldId id="346" r:id="rId31"/>
    <p:sldId id="286" r:id="rId32"/>
    <p:sldId id="287" r:id="rId33"/>
    <p:sldId id="347" r:id="rId34"/>
    <p:sldId id="348"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Lst>
  <p:sldSz cx="9144000" cy="6858000" type="screen4x3"/>
  <p:notesSz cx="6881813" cy="9296400"/>
  <p:defaultTextStyle>
    <a:defPPr>
      <a:defRPr lang="en-US"/>
    </a:defPPr>
    <a:lvl1pPr algn="l" rtl="0" fontAlgn="base">
      <a:spcBef>
        <a:spcPct val="0"/>
      </a:spcBef>
      <a:spcAft>
        <a:spcPct val="0"/>
      </a:spcAft>
      <a:defRPr sz="2500" kern="1200">
        <a:solidFill>
          <a:srgbClr val="EBFFC2"/>
        </a:solidFill>
        <a:latin typeface="Corbel" pitchFamily="34" charset="0"/>
        <a:ea typeface="+mn-ea"/>
        <a:cs typeface="+mn-cs"/>
      </a:defRPr>
    </a:lvl1pPr>
    <a:lvl2pPr marL="457200" algn="l" rtl="0" fontAlgn="base">
      <a:spcBef>
        <a:spcPct val="0"/>
      </a:spcBef>
      <a:spcAft>
        <a:spcPct val="0"/>
      </a:spcAft>
      <a:defRPr sz="2500" kern="1200">
        <a:solidFill>
          <a:srgbClr val="EBFFC2"/>
        </a:solidFill>
        <a:latin typeface="Corbel" pitchFamily="34" charset="0"/>
        <a:ea typeface="+mn-ea"/>
        <a:cs typeface="+mn-cs"/>
      </a:defRPr>
    </a:lvl2pPr>
    <a:lvl3pPr marL="914400" algn="l" rtl="0" fontAlgn="base">
      <a:spcBef>
        <a:spcPct val="0"/>
      </a:spcBef>
      <a:spcAft>
        <a:spcPct val="0"/>
      </a:spcAft>
      <a:defRPr sz="2500" kern="1200">
        <a:solidFill>
          <a:srgbClr val="EBFFC2"/>
        </a:solidFill>
        <a:latin typeface="Corbel" pitchFamily="34" charset="0"/>
        <a:ea typeface="+mn-ea"/>
        <a:cs typeface="+mn-cs"/>
      </a:defRPr>
    </a:lvl3pPr>
    <a:lvl4pPr marL="1371600" algn="l" rtl="0" fontAlgn="base">
      <a:spcBef>
        <a:spcPct val="0"/>
      </a:spcBef>
      <a:spcAft>
        <a:spcPct val="0"/>
      </a:spcAft>
      <a:defRPr sz="2500" kern="1200">
        <a:solidFill>
          <a:srgbClr val="EBFFC2"/>
        </a:solidFill>
        <a:latin typeface="Corbel" pitchFamily="34" charset="0"/>
        <a:ea typeface="+mn-ea"/>
        <a:cs typeface="+mn-cs"/>
      </a:defRPr>
    </a:lvl4pPr>
    <a:lvl5pPr marL="1828800" algn="l" rtl="0" fontAlgn="base">
      <a:spcBef>
        <a:spcPct val="0"/>
      </a:spcBef>
      <a:spcAft>
        <a:spcPct val="0"/>
      </a:spcAft>
      <a:defRPr sz="2500" kern="1200">
        <a:solidFill>
          <a:srgbClr val="EBFFC2"/>
        </a:solidFill>
        <a:latin typeface="Corbel" pitchFamily="34" charset="0"/>
        <a:ea typeface="+mn-ea"/>
        <a:cs typeface="+mn-cs"/>
      </a:defRPr>
    </a:lvl5pPr>
    <a:lvl6pPr marL="2286000" algn="l" defTabSz="914400" rtl="0" eaLnBrk="1" latinLnBrk="0" hangingPunct="1">
      <a:defRPr sz="2500" kern="1200">
        <a:solidFill>
          <a:srgbClr val="EBFFC2"/>
        </a:solidFill>
        <a:latin typeface="Corbel" pitchFamily="34" charset="0"/>
        <a:ea typeface="+mn-ea"/>
        <a:cs typeface="+mn-cs"/>
      </a:defRPr>
    </a:lvl6pPr>
    <a:lvl7pPr marL="2743200" algn="l" defTabSz="914400" rtl="0" eaLnBrk="1" latinLnBrk="0" hangingPunct="1">
      <a:defRPr sz="2500" kern="1200">
        <a:solidFill>
          <a:srgbClr val="EBFFC2"/>
        </a:solidFill>
        <a:latin typeface="Corbel" pitchFamily="34" charset="0"/>
        <a:ea typeface="+mn-ea"/>
        <a:cs typeface="+mn-cs"/>
      </a:defRPr>
    </a:lvl7pPr>
    <a:lvl8pPr marL="3200400" algn="l" defTabSz="914400" rtl="0" eaLnBrk="1" latinLnBrk="0" hangingPunct="1">
      <a:defRPr sz="2500" kern="1200">
        <a:solidFill>
          <a:srgbClr val="EBFFC2"/>
        </a:solidFill>
        <a:latin typeface="Corbel" pitchFamily="34" charset="0"/>
        <a:ea typeface="+mn-ea"/>
        <a:cs typeface="+mn-cs"/>
      </a:defRPr>
    </a:lvl8pPr>
    <a:lvl9pPr marL="3657600" algn="l" defTabSz="914400" rtl="0" eaLnBrk="1" latinLnBrk="0" hangingPunct="1">
      <a:defRPr sz="2500" kern="1200">
        <a:solidFill>
          <a:srgbClr val="EBFFC2"/>
        </a:solidFill>
        <a:latin typeface="Corbel" pitchFamily="34" charset="0"/>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928">
          <p15:clr>
            <a:srgbClr val="A4A3A4"/>
          </p15:clr>
        </p15:guide>
        <p15:guide id="2" pos="216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eorge Georgiev" initials="GG" lastIdx="1" clrIdx="0"/>
  <p:cmAuthor id="1" name="Todor Stoyanov" initials="T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9BCC00"/>
    <a:srgbClr val="9ED000"/>
    <a:srgbClr val="F4FCD8"/>
    <a:srgbClr val="FFFFFF"/>
    <a:srgbClr val="E8FFC8"/>
    <a:srgbClr val="FAF7C8"/>
    <a:srgbClr val="FAF8C8"/>
    <a:srgbClr val="F5FFC2"/>
    <a:srgbClr val="EBFFD2"/>
    <a:srgbClr val="EBFFDC"/>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vertBarState="maximized">
    <p:restoredLeft sz="34556" autoAdjust="0"/>
    <p:restoredTop sz="98925" autoAdjust="0"/>
  </p:normalViewPr>
  <p:slideViewPr>
    <p:cSldViewPr>
      <p:cViewPr>
        <p:scale>
          <a:sx n="100" d="100"/>
          <a:sy n="100" d="100"/>
        </p:scale>
        <p:origin x="-1032" y="-37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2544"/>
    </p:cViewPr>
  </p:sorterViewPr>
  <p:notesViewPr>
    <p:cSldViewPr>
      <p:cViewPr varScale="1">
        <p:scale>
          <a:sx n="84" d="100"/>
          <a:sy n="84" d="100"/>
        </p:scale>
        <p:origin x="-3162" y="-78"/>
      </p:cViewPr>
      <p:guideLst>
        <p:guide orient="horz" pos="2928"/>
        <p:guide pos="2168"/>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sz="quarter"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3BF7C7B5-275F-4D1F-9AB4-9255447DBC73}" type="datetimeFigureOut">
              <a:rPr lang="en-US"/>
              <a:pPr/>
              <a:t>12/2/2013</a:t>
            </a:fld>
            <a:endParaRPr lang="en-US" dirty="0"/>
          </a:p>
        </p:txBody>
      </p:sp>
      <p:sp>
        <p:nvSpPr>
          <p:cNvPr id="4" name="Footer Placeholder 3"/>
          <p:cNvSpPr>
            <a:spLocks noGrp="1"/>
          </p:cNvSpPr>
          <p:nvPr>
            <p:ph type="ftr" sz="quarter" idx="2"/>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5" name="Slide Number Placeholder 4"/>
          <p:cNvSpPr>
            <a:spLocks noGrp="1"/>
          </p:cNvSpPr>
          <p:nvPr>
            <p:ph type="sldNum" sz="quarter" idx="3"/>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3DADE544-1278-4EDA-8870-0A169B9A6D6D}" type="slidenum">
              <a:rPr lang="en-US"/>
              <a:pPr/>
              <a:t>‹#›</a:t>
            </a:fld>
            <a:endParaRPr lang="en-US" dirty="0"/>
          </a:p>
        </p:txBody>
      </p:sp>
    </p:spTree>
    <p:extLst>
      <p:ext uri="{BB962C8B-B14F-4D97-AF65-F5344CB8AC3E}">
        <p14:creationId xmlns="" xmlns:p14="http://schemas.microsoft.com/office/powerpoint/2010/main" val="12132406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9B46F231-FB2B-4655-A644-E2477325E686}" type="datetimeFigureOut">
              <a:rPr lang="en-US"/>
              <a:pPr/>
              <a:t>12/2/2013</a:t>
            </a:fld>
            <a:endParaRPr lang="en-US" dirty="0"/>
          </a:p>
        </p:txBody>
      </p:sp>
      <p:sp>
        <p:nvSpPr>
          <p:cNvPr id="4" name="Slide Image Placeholder 3"/>
          <p:cNvSpPr>
            <a:spLocks noGrp="1" noRot="1" noChangeAspect="1"/>
          </p:cNvSpPr>
          <p:nvPr>
            <p:ph type="sldImg" idx="2"/>
          </p:nvPr>
        </p:nvSpPr>
        <p:spPr>
          <a:xfrm>
            <a:off x="11176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bwMode="auto">
          <a:xfrm>
            <a:off x="687388" y="4416425"/>
            <a:ext cx="5507037" cy="4183063"/>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7" name="Slide Number Placeholder 6"/>
          <p:cNvSpPr>
            <a:spLocks noGrp="1"/>
          </p:cNvSpPr>
          <p:nvPr>
            <p:ph type="sldNum" sz="quarter" idx="5"/>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6FB4F6EA-423E-42DF-9292-215E7D886C4E}" type="slidenum">
              <a:rPr lang="en-US"/>
              <a:pPr/>
              <a:t>‹#›</a:t>
            </a:fld>
            <a:endParaRPr lang="en-US" dirty="0"/>
          </a:p>
        </p:txBody>
      </p:sp>
    </p:spTree>
    <p:extLst>
      <p:ext uri="{BB962C8B-B14F-4D97-AF65-F5344CB8AC3E}">
        <p14:creationId xmlns="" xmlns:p14="http://schemas.microsoft.com/office/powerpoint/2010/main" val="39852019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61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bg-BG" dirty="0" smtClean="0"/>
              <a:t>Няма</a:t>
            </a:r>
            <a:r>
              <a:rPr lang="bg-BG" baseline="0" dirty="0" smtClean="0"/>
              <a:t> допълнително информация!</a:t>
            </a:r>
            <a:endParaRPr lang="en-US" dirty="0" smtClean="0"/>
          </a:p>
        </p:txBody>
      </p:sp>
      <p:sp>
        <p:nvSpPr>
          <p:cNvPr id="4" name="Slide Number Placeholder 3"/>
          <p:cNvSpPr>
            <a:spLocks noGrp="1"/>
          </p:cNvSpPr>
          <p:nvPr>
            <p:ph type="sldNum" sz="quarter" idx="10"/>
          </p:nvPr>
        </p:nvSpPr>
        <p:spPr/>
        <p:txBody>
          <a:bodyPr/>
          <a:lstStyle/>
          <a:p>
            <a:fld id="{6FB4F6EA-423E-42DF-9292-215E7D886C4E}" type="slidenum">
              <a:rPr lang="en-US" smtClean="0"/>
              <a:pPr/>
              <a:t>62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bg-BG" dirty="0" smtClean="0"/>
              <a:t>Няма</a:t>
            </a:r>
            <a:r>
              <a:rPr lang="bg-BG" baseline="0" dirty="0" smtClean="0"/>
              <a:t> допълнително информация!</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73</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bg-BG" dirty="0" smtClean="0"/>
              <a:t>Няма</a:t>
            </a:r>
            <a:r>
              <a:rPr lang="bg-BG" baseline="0" dirty="0" smtClean="0"/>
              <a:t> допълнително информация!</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74</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telerik.com/"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0"/>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0"/>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extLst>
      <p:ext uri="{BB962C8B-B14F-4D97-AF65-F5344CB8AC3E}">
        <p14:creationId xmlns="" xmlns:p14="http://schemas.microsoft.com/office/powerpoint/2010/main" val="31416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s Slide">
    <p:spTree>
      <p:nvGrpSpPr>
        <p:cNvPr id="1" name=""/>
        <p:cNvGrpSpPr/>
        <p:nvPr/>
      </p:nvGrpSpPr>
      <p:grpSpPr>
        <a:xfrm>
          <a:off x="0" y="0"/>
          <a:ext cx="0" cy="0"/>
          <a:chOff x="0" y="0"/>
          <a:chExt cx="0" cy="0"/>
        </a:xfrm>
      </p:grpSpPr>
      <p:grpSp>
        <p:nvGrpSpPr>
          <p:cNvPr id="30" name="Group 29"/>
          <p:cNvGrpSpPr/>
          <p:nvPr userDrawn="1"/>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userDrawn="1"/>
          </p:nvSpPr>
          <p:spPr>
            <a:xfrm flipH="1">
              <a:off x="3394420"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форум програмиране, форум уеб дизайн</a:t>
              </a:r>
              <a:endParaRPr lang="bg-BG" sz="200" noProof="1">
                <a:ln w="0">
                  <a:noFill/>
                </a:ln>
                <a:solidFill>
                  <a:schemeClr val="bg1"/>
                </a:solidFill>
                <a:effectLst/>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flipH="1">
              <a:off x="1350512" y="1528531"/>
              <a:ext cx="2008656" cy="1149887"/>
            </a:xfrm>
            <a:prstGeom prst="rect">
              <a:avLst/>
            </a:prstGeom>
            <a:grpFill/>
          </p:spPr>
          <p:txBody>
            <a:bodyPr wrap="none" rtlCol="0">
              <a:spAutoFit/>
            </a:bodyPr>
            <a:lstStyle/>
            <a:p>
              <a:pPr>
                <a:lnSpc>
                  <a:spcPct val="80000"/>
                </a:lnSpc>
              </a:pPr>
              <a:r>
                <a:rPr lang="bg-BG" sz="200" kern="1200" noProof="1" smtClean="0">
                  <a:ln w="0">
                    <a:noFill/>
                  </a:ln>
                  <a:solidFill>
                    <a:schemeClr val="bg1"/>
                  </a:solidFill>
                  <a:effectLst/>
                  <a:latin typeface="Corbel" pitchFamily="34" charset="0"/>
                  <a:ea typeface="+mn-ea"/>
                  <a:cs typeface="+mn-cs"/>
                </a:rPr>
                <a:t>курсове и уроци по програмиране, уеб дизайн – безплатно</a:t>
              </a:r>
              <a:endParaRPr lang="bg-BG" sz="200" kern="1200" noProof="1">
                <a:ln w="0">
                  <a:noFill/>
                </a:ln>
                <a:solidFill>
                  <a:schemeClr val="bg1"/>
                </a:solidFill>
                <a:effectLst/>
                <a:latin typeface="Corbel" pitchFamily="34" charset="0"/>
                <a:ea typeface="+mn-ea"/>
                <a:cs typeface="+mn-cs"/>
              </a:endParaRPr>
            </a:p>
          </p:txBody>
        </p:sp>
        <p:sp>
          <p:nvSpPr>
            <p:cNvPr id="33" name="TextBox 32">
              <a:hlinkClick r:id="rId4" tooltip="Програмиране за деца - безплатно в Телерик кидс академия"/>
            </p:cNvPr>
            <p:cNvSpPr txBox="1"/>
            <p:nvPr userDrawn="1"/>
          </p:nvSpPr>
          <p:spPr>
            <a:xfrm flipH="1">
              <a:off x="1538277" y="2175145"/>
              <a:ext cx="1816697"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програмиране за деца – безплатни курсове и уроци</a:t>
              </a:r>
              <a:endParaRPr lang="bg-BG" sz="200" kern="1200" noProof="1">
                <a:ln w="0">
                  <a:noFill/>
                </a:ln>
                <a:solidFill>
                  <a:schemeClr val="bg1"/>
                </a:solidFill>
                <a:effectLst/>
                <a:latin typeface="Corbel" pitchFamily="34" charset="0"/>
                <a:ea typeface="+mn-ea"/>
                <a:cs typeface="+mn-cs"/>
              </a:endParaRPr>
            </a:p>
          </p:txBody>
        </p:sp>
        <p:sp>
          <p:nvSpPr>
            <p:cNvPr id="34" name="TextBox 33">
              <a:hlinkClick r:id="rId5" tooltip="Безплатен SEO курс - оптимизация за търсачки, уроци по SEO"/>
            </p:cNvPr>
            <p:cNvSpPr txBox="1"/>
            <p:nvPr userDrawn="1"/>
          </p:nvSpPr>
          <p:spPr>
            <a:xfrm flipH="1">
              <a:off x="1660733" y="2421354"/>
              <a:ext cx="1697683" cy="1210412"/>
            </a:xfrm>
            <a:prstGeom prst="rect">
              <a:avLst/>
            </a:prstGeom>
            <a:grpFill/>
          </p:spPr>
          <p:txBody>
            <a:bodyPr wrap="none" rtlCol="0">
              <a:spAutoFit/>
            </a:bodyPr>
            <a:lstStyle>
              <a:defPPr>
                <a:defRPr lang="en-US"/>
              </a:defPPr>
              <a:lvl1pPr lvl="0">
                <a:defRPr sz="1200"/>
              </a:lvl1pPr>
            </a:lstStyle>
            <a:p>
              <a:pPr lvl="0" algn="l"/>
              <a:r>
                <a:rPr lang="bg-BG" sz="200" noProof="1" smtClean="0">
                  <a:ln w="0">
                    <a:noFill/>
                  </a:ln>
                  <a:solidFill>
                    <a:schemeClr val="bg1"/>
                  </a:solidFill>
                  <a:effectLst/>
                </a:rPr>
                <a:t>безплатен SEO курс - оптимизация за търсачки</a:t>
              </a:r>
              <a:endParaRPr lang="bg-BG" sz="200" noProof="1">
                <a:ln w="0">
                  <a:noFill/>
                </a:ln>
                <a:solidFill>
                  <a:schemeClr val="bg1"/>
                </a:solidFill>
                <a:effectLst/>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flipH="1">
              <a:off x="1448482" y="2878556"/>
              <a:ext cx="190883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уроци по уеб дизайн, HTML, CSS, JavaScript, Photoshop</a:t>
              </a:r>
              <a:endParaRPr lang="bg-BG" sz="200" noProof="1">
                <a:ln w="0">
                  <a:noFill/>
                </a:ln>
                <a:solidFill>
                  <a:schemeClr val="bg1"/>
                </a:solidFill>
                <a:effectLst/>
              </a:endParaRPr>
            </a:p>
          </p:txBody>
        </p:sp>
        <p:sp>
          <p:nvSpPr>
            <p:cNvPr id="36" name="TextBox 35">
              <a:hlinkClick r:id="rId7" tooltip="Училищна софтуерна академия - безплатни уроци по програмиране и уеб дизайн"/>
            </p:cNvPr>
            <p:cNvSpPr txBox="1"/>
            <p:nvPr userDrawn="1"/>
          </p:nvSpPr>
          <p:spPr>
            <a:xfrm flipH="1">
              <a:off x="1636239" y="1946534"/>
              <a:ext cx="1747592"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уроци по програмиране и уеб дизайн за ученици</a:t>
              </a:r>
              <a:endParaRPr lang="bg-BG" sz="200" kern="1200" noProof="1">
                <a:ln w="0">
                  <a:noFill/>
                </a:ln>
                <a:solidFill>
                  <a:schemeClr val="bg1"/>
                </a:solidFill>
                <a:effectLst/>
                <a:latin typeface="Corbel" pitchFamily="34" charset="0"/>
                <a:ea typeface="+mn-ea"/>
                <a:cs typeface="+mn-cs"/>
              </a:endParaRPr>
            </a:p>
          </p:txBody>
        </p:sp>
        <p:sp>
          <p:nvSpPr>
            <p:cNvPr id="37" name="TextBox 36">
              <a:hlinkClick r:id="rId8" tooltip="Безплатен курс &quot;Програмиране с ASP.NET MVC&quot; - уеб технологии, бази данни, C#, .NET, ASP.NET MVC"/>
            </p:cNvPr>
            <p:cNvSpPr txBox="1"/>
            <p:nvPr userDrawn="1"/>
          </p:nvSpPr>
          <p:spPr>
            <a:xfrm flipH="1">
              <a:off x="3402824"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MVC курс – HTML, SQL, C#, .NET, ASP.NET MVC</a:t>
              </a:r>
              <a:endParaRPr lang="bg-BG" sz="200" noProof="1">
                <a:ln w="0">
                  <a:noFill/>
                </a:ln>
                <a:solidFill>
                  <a:schemeClr val="bg1"/>
                </a:solidFill>
                <a:effectLst/>
              </a:endParaRPr>
            </a:p>
          </p:txBody>
        </p:sp>
        <p:sp>
          <p:nvSpPr>
            <p:cNvPr id="38" name="TextBox 37">
              <a:hlinkClick r:id="rId9" tooltip="Безплатен курс &quot;Разработка на софтуер в Cloud среда&quot; - AppEngine, AWS, Azure"/>
            </p:cNvPr>
            <p:cNvSpPr txBox="1"/>
            <p:nvPr userDrawn="1"/>
          </p:nvSpPr>
          <p:spPr>
            <a:xfrm flipH="1">
              <a:off x="1440310" y="3574997"/>
              <a:ext cx="188196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"Разработка на софтуер в cloud среда"</a:t>
              </a:r>
              <a:endParaRPr lang="bg-BG" sz="200" kern="1200" noProof="1">
                <a:ln w="0">
                  <a:noFill/>
                </a:ln>
                <a:solidFill>
                  <a:schemeClr val="bg1"/>
                </a:solidFill>
                <a:effectLst/>
                <a:latin typeface="Corbel" pitchFamily="34" charset="0"/>
                <a:ea typeface="+mn-ea"/>
                <a:cs typeface="+mn-cs"/>
              </a:endParaRPr>
            </a:p>
          </p:txBody>
        </p:sp>
        <p:sp>
          <p:nvSpPr>
            <p:cNvPr id="39" name="TextBox 38">
              <a:hlinkClick r:id="rId10" tooltip="BG Coder - онлайн състезателна система - тренировки за състезания по програмиране - online judge"/>
            </p:cNvPr>
            <p:cNvSpPr txBox="1"/>
            <p:nvPr userDrawn="1"/>
          </p:nvSpPr>
          <p:spPr>
            <a:xfrm flipH="1">
              <a:off x="3389110" y="1523999"/>
              <a:ext cx="187428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BG Coder - онлайн състезателна система - online judge</a:t>
              </a:r>
              <a:endParaRPr lang="bg-BG" sz="200" noProof="1">
                <a:ln w="0">
                  <a:noFill/>
                </a:ln>
                <a:solidFill>
                  <a:schemeClr val="bg1"/>
                </a:solidFill>
                <a:effectLst/>
              </a:endParaRPr>
            </a:p>
          </p:txBody>
        </p:sp>
        <p:sp>
          <p:nvSpPr>
            <p:cNvPr id="40" name="TextBox 39">
              <a:hlinkClick r:id="rId11" tooltip="Светлин Наков - курсове и уроци по програмиране, уеб дизайн, книги, обучения - безплатно"/>
            </p:cNvPr>
            <p:cNvSpPr txBox="1"/>
            <p:nvPr userDrawn="1"/>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курсове и уроци по програмиране, книги – безплатно от Наков</a:t>
              </a:r>
              <a:endParaRPr lang="bg-BG" sz="200" noProof="1">
                <a:ln w="0">
                  <a:noFill/>
                </a:ln>
                <a:solidFill>
                  <a:schemeClr val="bg1"/>
                </a:solidFill>
                <a:effectLst/>
              </a:endParaRPr>
            </a:p>
          </p:txBody>
        </p:sp>
        <p:sp>
          <p:nvSpPr>
            <p:cNvPr id="41" name="TextBox 40">
              <a:hlinkClick r:id="rId12" tooltip="Безплатен курс &quot;Качествен програмен код&quot;"/>
            </p:cNvPr>
            <p:cNvSpPr txBox="1"/>
            <p:nvPr userDrawn="1"/>
          </p:nvSpPr>
          <p:spPr>
            <a:xfrm flipH="1">
              <a:off x="1766855" y="3335748"/>
              <a:ext cx="159402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"Качествен програмен код"</a:t>
              </a:r>
              <a:endParaRPr lang="bg-BG" sz="200" kern="1200" noProof="1">
                <a:ln w="0">
                  <a:noFill/>
                </a:ln>
                <a:solidFill>
                  <a:schemeClr val="bg1"/>
                </a:solidFill>
                <a:effectLst/>
                <a:latin typeface="Corbel" pitchFamily="34" charset="0"/>
                <a:ea typeface="+mn-ea"/>
                <a:cs typeface="+mn-cs"/>
              </a:endParaRP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алго академия – състезателно програмиране, състезания</a:t>
              </a:r>
              <a:endParaRPr lang="bg-BG" sz="200" noProof="1">
                <a:ln w="0">
                  <a:noFill/>
                </a:ln>
                <a:solidFill>
                  <a:schemeClr val="bg1"/>
                </a:solidFill>
                <a:effectLst/>
              </a:endParaRPr>
            </a:p>
          </p:txBody>
        </p:sp>
        <p:sp>
          <p:nvSpPr>
            <p:cNvPr id="43" name="TextBox 42">
              <a:hlinkClick r:id="rId14" tooltip="Безплатен ASP.NET курс - уеб програмиране, бази данни, C#, .NET, ASP.NET"/>
            </p:cNvPr>
            <p:cNvSpPr txBox="1"/>
            <p:nvPr userDrawn="1"/>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курс - уеб програмиране, бази данни, C#, .NET, ASP.NET</a:t>
              </a:r>
              <a:endParaRPr lang="bg-BG" sz="200" noProof="1">
                <a:ln w="0">
                  <a:noFill/>
                </a:ln>
                <a:solidFill>
                  <a:schemeClr val="bg1"/>
                </a:solidFill>
                <a:effectLst/>
              </a:endParaRPr>
            </a:p>
          </p:txBody>
        </p:sp>
        <p:sp>
          <p:nvSpPr>
            <p:cNvPr id="44" name="TextBox 43">
              <a:hlinkClick r:id="rId15" tooltip="Софтуерна академия на Телерик - безплатни курсове и уроци по програмиране"/>
            </p:cNvPr>
            <p:cNvSpPr txBox="1"/>
            <p:nvPr userDrawn="1"/>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smtClean="0">
                  <a:ln w="0">
                    <a:noFill/>
                  </a:ln>
                  <a:solidFill>
                    <a:schemeClr val="bg1"/>
                  </a:solidFill>
                  <a:effectLst/>
                </a:rPr>
                <a:t>курсове и уроци по </a:t>
              </a:r>
              <a:r>
                <a:rPr lang="bg-BG" sz="200" kern="1200" noProof="1" smtClean="0">
                  <a:ln w="0">
                    <a:noFill/>
                  </a:ln>
                  <a:solidFill>
                    <a:schemeClr val="bg1"/>
                  </a:solidFill>
                  <a:effectLst/>
                  <a:latin typeface="Corbel" pitchFamily="34" charset="0"/>
                  <a:ea typeface="+mn-ea"/>
                  <a:cs typeface="+mn-cs"/>
                </a:rPr>
                <a:t>програмиране – Телерик академия</a:t>
              </a:r>
              <a:endParaRPr lang="bg-BG" sz="200" kern="1200" noProof="1">
                <a:ln w="0">
                  <a:noFill/>
                </a:ln>
                <a:solidFill>
                  <a:schemeClr val="bg1"/>
                </a:solidFill>
                <a:effectLst/>
                <a:latin typeface="Corbel" pitchFamily="34" charset="0"/>
                <a:ea typeface="+mn-ea"/>
                <a:cs typeface="+mn-cs"/>
              </a:endParaRPr>
            </a:p>
          </p:txBody>
        </p:sp>
        <p:sp>
          <p:nvSpPr>
            <p:cNvPr id="45" name="TextBox 44">
              <a:hlinkClick r:id="rId16" tooltip="Безплатен курс &quot;Разработка на мобилни приложения&quot; - iPhone, Android, Windows Phone, PhoneGap, HTML5, jQuery, AJAX"/>
            </p:cNvPr>
            <p:cNvSpPr txBox="1"/>
            <p:nvPr userDrawn="1"/>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 мобилни приложения с iPhone, Android, WP7, PhoneGap</a:t>
              </a:r>
              <a:endParaRPr lang="bg-BG" sz="200" noProof="1">
                <a:ln w="0">
                  <a:noFill/>
                </a:ln>
                <a:solidFill>
                  <a:schemeClr val="bg1"/>
                </a:solidFill>
                <a:effectLst/>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userDrawn="1"/>
          </p:nvSpPr>
          <p:spPr>
            <a:xfrm flipH="1">
              <a:off x="1440317" y="3117785"/>
              <a:ext cx="1901159"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free C# book, безплатна книга C#, книга Java, книга C#</a:t>
              </a:r>
              <a:endParaRPr lang="bg-BG" sz="200" kern="1200" noProof="1">
                <a:ln w="0">
                  <a:noFill/>
                </a:ln>
                <a:solidFill>
                  <a:schemeClr val="bg1"/>
                </a:solidFill>
                <a:effectLst/>
                <a:latin typeface="Corbel" pitchFamily="34" charset="0"/>
                <a:ea typeface="+mn-ea"/>
                <a:cs typeface="+mn-cs"/>
              </a:endParaRPr>
            </a:p>
          </p:txBody>
        </p:sp>
        <p:sp>
          <p:nvSpPr>
            <p:cNvPr id="47" name="TextBox 46">
              <a:hlinkClick r:id="rId18" tooltip="Дончо Минков - сайт за програмиране"/>
            </p:cNvPr>
            <p:cNvSpPr txBox="1"/>
            <p:nvPr userDrawn="1"/>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Дончо Минков - сайт за програмиране</a:t>
              </a:r>
              <a:endParaRPr lang="bg-BG" sz="200" noProof="1">
                <a:ln w="0">
                  <a:noFill/>
                </a:ln>
                <a:solidFill>
                  <a:schemeClr val="bg1"/>
                </a:solidFill>
              </a:endParaRPr>
            </a:p>
          </p:txBody>
        </p:sp>
        <p:sp>
          <p:nvSpPr>
            <p:cNvPr id="48" name="TextBox 47">
              <a:hlinkClick r:id="rId19" tooltip="Николай Костов - блог за програмиране"/>
            </p:cNvPr>
            <p:cNvSpPr txBox="1"/>
            <p:nvPr userDrawn="1"/>
          </p:nvSpPr>
          <p:spPr>
            <a:xfrm flipH="1">
              <a:off x="3401423" y="3217864"/>
              <a:ext cx="151340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Николай Костов - блог за програмиране</a:t>
              </a:r>
              <a:endParaRPr lang="bg-BG" sz="200" kern="1200" noProof="1">
                <a:ln w="0">
                  <a:noFill/>
                </a:ln>
                <a:solidFill>
                  <a:schemeClr val="bg1"/>
                </a:solidFill>
                <a:effectLst/>
                <a:latin typeface="Corbel" pitchFamily="34" charset="0"/>
                <a:ea typeface="+mn-ea"/>
                <a:cs typeface="+mn-cs"/>
              </a:endParaRPr>
            </a:p>
          </p:txBody>
        </p:sp>
        <p:sp>
          <p:nvSpPr>
            <p:cNvPr id="49" name="TextBox 48">
              <a:hlinkClick r:id="rId20" tooltip="безплатен C# курс в софтуерната академия на Наков"/>
            </p:cNvPr>
            <p:cNvSpPr txBox="1"/>
            <p:nvPr userDrawn="1"/>
          </p:nvSpPr>
          <p:spPr>
            <a:xfrm flipH="1">
              <a:off x="3398079"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C# курс, програмиране, безплатно</a:t>
              </a:r>
              <a:endParaRPr lang="bg-BG" sz="200" noProof="1">
                <a:ln w="0">
                  <a:noFill/>
                </a:ln>
                <a:solidFill>
                  <a:schemeClr val="bg1"/>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userDrawn="1"/>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smtClean="0">
                <a:solidFill>
                  <a:schemeClr val="tx1">
                    <a:lumMod val="75000"/>
                  </a:schemeClr>
                </a:solidFill>
                <a:effectLst>
                  <a:reflection blurRad="6350" stA="55000" endA="300" endPos="45500" dir="5400000" sy="-100000" algn="bl" rotWithShape="0"/>
                </a:effectLst>
              </a:rPr>
              <a:t>?</a:t>
            </a:r>
            <a:endParaRPr lang="en-US" sz="9600" b="1" dirty="0">
              <a:solidFill>
                <a:schemeClr val="tx1">
                  <a:lumMod val="75000"/>
                </a:schemeClr>
              </a:solidFill>
              <a:effectLst>
                <a:reflection blurRad="6350" stA="55000" endA="300" endPos="45500" dir="5400000" sy="-100000" algn="bl" rotWithShape="0"/>
              </a:effectLst>
            </a:endParaRPr>
          </a:p>
        </p:txBody>
      </p:sp>
      <p:sp>
        <p:nvSpPr>
          <p:cNvPr id="11" name="TextBox 10">
            <a:hlinkClick r:id="rId4" tooltip="Програмиране за деца - безплатно в Телерик кидс академия"/>
          </p:cNvPr>
          <p:cNvSpPr txBox="1"/>
          <p:nvPr userDrawn="1"/>
        </p:nvSpPr>
        <p:spPr>
          <a:xfrm rot="9535351" flipH="1">
            <a:off x="923386"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12" name="TextBox 11">
            <a:hlinkClick r:id="rId5" tooltip="Безплатен SEO курс - оптимизация за търсачки, уроци по SEO"/>
          </p:cNvPr>
          <p:cNvSpPr txBox="1"/>
          <p:nvPr userDrawn="1"/>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rot="19836951" flipH="1">
            <a:off x="7379010" y="1495154"/>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4" name="TextBox 13">
            <a:hlinkClick r:id="rId7" tooltip="Училищна софтуерна академия - безплатни уроци по програмиране и уеб дизайн"/>
          </p:cNvPr>
          <p:cNvSpPr txBox="1"/>
          <p:nvPr userDrawn="1"/>
        </p:nvSpPr>
        <p:spPr>
          <a:xfrm rot="2233443" flipH="1">
            <a:off x="2139218" y="940065"/>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5" name="TextBox 14">
            <a:hlinkClick r:id="rId8" tooltip="Безплатен курс &quot;Програмиране с ASP.NET MVC&quot; - уеб технологии, бази данни, C#, .NET, ASP.NET MVC"/>
          </p:cNvPr>
          <p:cNvSpPr txBox="1"/>
          <p:nvPr userDrawn="1"/>
        </p:nvSpPr>
        <p:spPr>
          <a:xfrm rot="8530737" flipH="1">
            <a:off x="4757100"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6" name="TextBox 15">
            <a:hlinkClick r:id="rId9" tooltip="Безплатен курс &quot;Разработка на софтуер в Cloud среда&quot; - AppEngine, AWS, Azure"/>
          </p:cNvPr>
          <p:cNvSpPr txBox="1"/>
          <p:nvPr userDrawn="1"/>
        </p:nvSpPr>
        <p:spPr>
          <a:xfrm rot="12627025" flipH="1">
            <a:off x="2910497" y="4405707"/>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0" tooltip="BG Coder - онлайн състезателна система - тренировки за състезания по програмиране - online judge"/>
          </p:cNvPr>
          <p:cNvSpPr txBox="1"/>
          <p:nvPr userDrawn="1"/>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8" name="TextBox 17">
            <a:hlinkClick r:id="rId11" tooltip="Светлин Наков - курсове и уроци по програмиране, уеб дизайн, книги, обучения - безплатно"/>
          </p:cNvPr>
          <p:cNvSpPr txBox="1"/>
          <p:nvPr userDrawn="1"/>
        </p:nvSpPr>
        <p:spPr>
          <a:xfrm rot="19460650" flipH="1">
            <a:off x="3150206" y="1979501"/>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9" name="TextBox 18">
            <a:hlinkClick r:id="rId12" tooltip="Безплатен курс &quot;Качествен програмен код&quot;"/>
          </p:cNvPr>
          <p:cNvSpPr txBox="1"/>
          <p:nvPr userDrawn="1"/>
        </p:nvSpPr>
        <p:spPr>
          <a:xfrm rot="18277140" flipH="1">
            <a:off x="405234" y="3272336"/>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rot="18695734" flipH="1">
            <a:off x="3127407" y="5396299"/>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TextBox 20">
            <a:hlinkClick r:id="rId14" tooltip="Безплатен ASP.NET курс - уеб програмиране, бази данни, C#, .NET, ASP.NET"/>
          </p:cNvPr>
          <p:cNvSpPr txBox="1"/>
          <p:nvPr userDrawn="1"/>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22" name="TextBox 21">
            <a:hlinkClick r:id="rId15" tooltip="Софтуерна академия на Телерик - безплатни курсове и уроци по програмиране"/>
          </p:cNvPr>
          <p:cNvSpPr txBox="1"/>
          <p:nvPr userDrawn="1"/>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3" name="TextBox 22">
            <a:hlinkClick r:id="rId16" tooltip="Безплатен курс &quot;Разработка на мобилни приложения&quot; - iPhone, Android, Windows Phone, PhoneGap, HTML5, jQuery, AJAX"/>
          </p:cNvPr>
          <p:cNvSpPr txBox="1"/>
          <p:nvPr userDrawn="1"/>
        </p:nvSpPr>
        <p:spPr>
          <a:xfrm rot="20840689" flipH="1">
            <a:off x="8186733" y="5517701"/>
            <a:ext cx="357408" cy="646331"/>
          </a:xfrm>
          <a:prstGeom prst="rect">
            <a:avLst/>
          </a:prstGeom>
          <a:noFill/>
        </p:spPr>
        <p:txBody>
          <a:bodyPr wrap="square" rtlCol="0">
            <a:spAutoFit/>
          </a:bodyPr>
          <a:lstStyle/>
          <a:p>
            <a:r>
              <a:rPr lang="en-US" sz="36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userDrawn="1"/>
        </p:nvSpPr>
        <p:spPr>
          <a:xfrm rot="15426793" flipH="1">
            <a:off x="1145826" y="4072253"/>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5" name="TextBox 24">
            <a:hlinkClick r:id="rId18" tooltip="Дончо Минков - сайт за програмиране"/>
          </p:cNvPr>
          <p:cNvSpPr txBox="1"/>
          <p:nvPr userDrawn="1"/>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6" name="TextBox 25">
            <a:hlinkClick r:id="rId19" tooltip="Николай Костов - блог за програмиране"/>
          </p:cNvPr>
          <p:cNvSpPr txBox="1"/>
          <p:nvPr userDrawn="1"/>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userDrawn="1"/>
        </p:nvSpPr>
        <p:spPr>
          <a:xfrm rot="2086872" flipH="1">
            <a:off x="8330354" y="1359227"/>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8" name="Rectangle 27"/>
          <p:cNvSpPr/>
          <p:nvPr userDrawn="1"/>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smtClean="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1"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4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57200" y="5224046"/>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757446"/>
            <a:ext cx="2090957" cy="369332"/>
          </a:xfrm>
          <a:prstGeom prst="rect">
            <a:avLst/>
          </a:prstGeom>
          <a:noFill/>
        </p:spPr>
        <p:txBody>
          <a:bodyPr wrap="none" rtlCol="0">
            <a:spAutoFit/>
          </a:bodyPr>
          <a:lstStyle>
            <a:lvl1pPr algn="l" rtl="0" fontAlgn="base">
              <a:spcBef>
                <a:spcPct val="0"/>
              </a:spcBef>
              <a:spcAft>
                <a:spcPct val="0"/>
              </a:spcAft>
              <a:buNone/>
              <a:defRPr lang="en-US" sz="18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800" b="1" dirty="0" smtClean="0">
                <a:solidFill>
                  <a:srgbClr val="0EFE58"/>
                </a:solidFill>
                <a:effectLst>
                  <a:outerShdw blurRad="38100" dist="38100" dir="2700000" algn="tl">
                    <a:srgbClr val="000000">
                      <a:alpha val="43137"/>
                    </a:srgbClr>
                  </a:outerShdw>
                </a:effectLst>
              </a:rPr>
              <a:t>Telerik Corporation</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062246"/>
            <a:ext cx="1707903"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hlinkClick r:id="rId2"/>
              </a:rPr>
              <a:t>www.telerik.com</a:t>
            </a:r>
            <a:endParaRPr lang="en-US" sz="1600" b="1" dirty="0">
              <a:solidFill>
                <a:schemeClr val="tx1">
                  <a:lumMod val="50000"/>
                </a:schemeClr>
              </a:solidFill>
              <a:effectLst>
                <a:outerShdw blurRad="38100" dist="38100" dir="2700000" algn="tl">
                  <a:srgbClr val="000000">
                    <a:alpha val="43137"/>
                  </a:srgbClr>
                </a:outerShdw>
              </a:effectLst>
            </a:endParaRPr>
          </a:p>
        </p:txBody>
      </p:sp>
      <p:cxnSp>
        <p:nvCxnSpPr>
          <p:cNvPr id="8" name="Straight Connector 7"/>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45546989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12"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0" y="0"/>
            <a:ext cx="9143999" cy="6858000"/>
          </a:xfrm>
          <a:prstGeom prst="rect">
            <a:avLst/>
          </a:prstGeom>
          <a:noFill/>
          <a:extLst>
            <a:ext uri="{909E8E84-426E-40DD-AFC4-6F175D3DCCD1}">
              <a14:hiddenFill xmlns="" xmlns:a14="http://schemas.microsoft.com/office/drawing/2010/main">
                <a:solidFill>
                  <a:srgbClr val="FFFFFF"/>
                </a:solidFill>
              </a14:hiddenFill>
            </a:ext>
          </a:extLst>
        </p:spPr>
      </p:pic>
      <p:pic>
        <p:nvPicPr>
          <p:cNvPr id="32" name="Picture 3"/>
          <p:cNvPicPr>
            <a:picLocks noChangeAspect="1" noChangeArrowheads="1"/>
          </p:cNvPicPr>
          <p:nvPr/>
        </p:nvPicPr>
        <p:blipFill>
          <a:blip r:embed="rId9" cstate="email">
            <a:extLst>
              <a:ext uri="{28A0092B-C50C-407E-A947-70E740481C1C}">
                <a14:useLocalDpi xmlns="" xmlns:a14="http://schemas.microsoft.com/office/drawing/2010/main" val="0"/>
              </a:ext>
            </a:extLst>
          </a:blip>
          <a:srcRect/>
          <a:stretch>
            <a:fillRect/>
          </a:stretch>
        </p:blipFill>
        <p:spPr bwMode="auto">
          <a:xfrm>
            <a:off x="0" y="63500"/>
            <a:ext cx="9144000" cy="59070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10" cstate="email">
            <a:extLst>
              <a:ext uri="{28A0092B-C50C-407E-A947-70E740481C1C}">
                <a14:useLocalDpi xmlns="" xmlns:a14="http://schemas.microsoft.com/office/drawing/2010/main" val="0"/>
              </a:ext>
            </a:extLst>
          </a:blip>
          <a:srcRect/>
          <a:stretch>
            <a:fillRect/>
          </a:stretch>
        </p:blipFill>
        <p:spPr bwMode="auto">
          <a:xfrm>
            <a:off x="0" y="247650"/>
            <a:ext cx="9144000" cy="48339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1" cstate="print">
            <a:extLst>
              <a:ext uri="{BEBA8EAE-BF5A-486C-A8C5-ECC9F3942E4B}">
                <a14:imgProps xmlns="" xmlns:a14="http://schemas.microsoft.com/office/drawing/2010/main">
                  <a14:imgLayer r:embed="rId12">
                    <a14:imgEffect>
                      <a14:brightnessContrast bright="20000"/>
                    </a14:imgEffect>
                  </a14:imgLayer>
                </a14:imgProps>
              </a:ext>
              <a:ext uri="{28A0092B-C50C-407E-A947-70E740481C1C}">
                <a14:useLocalDpi xmlns="" xmlns:a14="http://schemas.microsoft.com/office/drawing/2010/main" val="0"/>
              </a:ext>
            </a:extLst>
          </a:blip>
          <a:stretch>
            <a:fillRect/>
          </a:stretch>
        </p:blipFill>
        <p:spPr bwMode="auto">
          <a:xfrm>
            <a:off x="152400" y="228600"/>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 xmlns:a14="http://schemas.microsoft.com/office/drawing/2010/main">
                <a:solidFill>
                  <a:srgbClr val="FFFFFF"/>
                </a:solidFill>
              </a14:hiddenFill>
            </a:ext>
          </a:extLst>
        </p:spPr>
      </p:pic>
    </p:spTree>
  </p:cSld>
  <p:clrMap bg1="dk1" tx1="lt1" bg2="dk2" tx2="lt2" accent1="accent1" accent2="accent2" accent3="accent3" accent4="accent4" accent5="accent5" accent6="accent6" hlink="hlink" folHlink="folHlink"/>
  <p:sldLayoutIdLst>
    <p:sldLayoutId id="2147483701" r:id="rId1"/>
    <p:sldLayoutId id="2147483688" r:id="rId2"/>
    <p:sldLayoutId id="2147483704" r:id="rId3"/>
    <p:sldLayoutId id="2147483689" r:id="rId4"/>
    <p:sldLayoutId id="2147483703" r:id="rId5"/>
    <p:sldLayoutId id="2147483705" r:id="rId6"/>
  </p:sldLayoutIdLst>
  <p:timing>
    <p:tnLst>
      <p:par>
        <p:cTn id="1" dur="indefinite" restart="never" nodeType="tmRoot"/>
      </p:par>
    </p:tnLst>
  </p:timing>
  <p:hf hdr="0" ftr="0" dt="0"/>
  <p:txStyles>
    <p:titleStyle>
      <a:lvl1pPr algn="r" rtl="0" eaLnBrk="0" fontAlgn="base" hangingPunct="0">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p:titleStyle>
    <p:bodyStyle>
      <a:lvl1pPr marL="319088" indent="-319088" algn="l" rtl="0" eaLnBrk="0" fontAlgn="base" hangingPunct="0">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hyperlink" Target="http://schoolacademy.telerik.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download.cnet.com/AIDA64-Extreme-Edition/3000-2094_4-75317065.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en.wikipedia.org/wiki/Signed_number_representation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png"/><Relationship Id="rId3" Type="http://schemas.openxmlformats.org/officeDocument/2006/relationships/image" Target="../media/image17.jpe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jpeg"/><Relationship Id="rId16" Type="http://schemas.openxmlformats.org/officeDocument/2006/relationships/image" Target="../media/image30.gif"/><Relationship Id="rId1" Type="http://schemas.openxmlformats.org/officeDocument/2006/relationships/slideLayout" Target="../slideLayouts/slideLayout4.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5" Type="http://schemas.openxmlformats.org/officeDocument/2006/relationships/image" Target="../media/image29.png"/><Relationship Id="rId10" Type="http://schemas.openxmlformats.org/officeDocument/2006/relationships/image" Target="../media/image24.jpe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Software_development_process#Rapid_application_development" TargetMode="External"/><Relationship Id="rId2" Type="http://schemas.openxmlformats.org/officeDocument/2006/relationships/hyperlink" Target="http://www.codeproject.com/Articles/604417/Agile-software-development-methodologies-and-how-t" TargetMode="External"/><Relationship Id="rId1" Type="http://schemas.openxmlformats.org/officeDocument/2006/relationships/slideLayout" Target="../slideLayouts/slideLayout2.xml"/><Relationship Id="rId6" Type="http://schemas.openxmlformats.org/officeDocument/2006/relationships/hyperlink" Target="http://www.applitude.se/tag/plan-driven/" TargetMode="External"/><Relationship Id="rId5" Type="http://schemas.openxmlformats.org/officeDocument/2006/relationships/hyperlink" Target="http://en.wikiversity.org/wiki/Plan-driven_software_development" TargetMode="External"/><Relationship Id="rId4" Type="http://schemas.openxmlformats.org/officeDocument/2006/relationships/hyperlink" Target="https://en.wikipedia.org/wiki/Cowboy_coding" TargetMode="External"/></Relationships>
</file>

<file path=ppt/slides/_rels/slide26.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40.png"/><Relationship Id="rId3" Type="http://schemas.microsoft.com/office/2007/relationships/hdphoto" Target="../media/hdphoto3.wdp"/><Relationship Id="rId7" Type="http://schemas.openxmlformats.org/officeDocument/2006/relationships/image" Target="../media/image35.jpeg"/><Relationship Id="rId12" Type="http://schemas.openxmlformats.org/officeDocument/2006/relationships/image" Target="../media/image39.jpeg"/><Relationship Id="rId2" Type="http://schemas.openxmlformats.org/officeDocument/2006/relationships/image" Target="../media/image32.jpeg"/><Relationship Id="rId1" Type="http://schemas.openxmlformats.org/officeDocument/2006/relationships/slideLayout" Target="../slideLayouts/slideLayout4.xml"/><Relationship Id="rId6" Type="http://schemas.openxmlformats.org/officeDocument/2006/relationships/image" Target="../media/image34.jpeg"/><Relationship Id="rId11" Type="http://schemas.openxmlformats.org/officeDocument/2006/relationships/image" Target="../media/image38.jpeg"/><Relationship Id="rId5" Type="http://schemas.microsoft.com/office/2007/relationships/hdphoto" Target="../media/hdphoto4.wdp"/><Relationship Id="rId10" Type="http://schemas.openxmlformats.org/officeDocument/2006/relationships/image" Target="../media/image37.jpeg"/><Relationship Id="rId4" Type="http://schemas.openxmlformats.org/officeDocument/2006/relationships/image" Target="../media/image33.jpeg"/><Relationship Id="rId9" Type="http://schemas.openxmlformats.org/officeDocument/2006/relationships/image" Target="../media/image36.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mattmahoney.net/dc/dce.html" TargetMode="External"/><Relationship Id="rId2" Type="http://schemas.openxmlformats.org/officeDocument/2006/relationships/hyperlink" Target="http://www.maximumcompression.com/data/log.php"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en.wikipedia.org/wiki/Control_character" TargetMode="External"/><Relationship Id="rId2" Type="http://schemas.openxmlformats.org/officeDocument/2006/relationships/hyperlink" Target="https://en.wikipedia.org/wiki/ASCII" TargetMode="Externa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hyperlink" Target="http://www.theasciicode.com.ar/"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4.xml"/><Relationship Id="rId6" Type="http://schemas.openxmlformats.org/officeDocument/2006/relationships/image" Target="../media/image49.png"/><Relationship Id="rId5" Type="http://schemas.microsoft.com/office/2007/relationships/hdphoto" Target="../media/hdphoto6.wdp"/><Relationship Id="rId4" Type="http://schemas.openxmlformats.org/officeDocument/2006/relationships/image" Target="../media/image48.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en.wikipedia.org/wiki/Raster_graphics"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image" Target="../media/image53.jpeg"/><Relationship Id="rId4" Type="http://schemas.openxmlformats.org/officeDocument/2006/relationships/image" Target="../media/image5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en.wikipedia.org/wiki/Raster_graphic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en.wikipedia.org/wiki/Systems_development_life-cycle"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en.wikipedia.org/wiki/Hierarchical_database_model"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en.wikipedia.org/wiki/Triple_DES"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4.xml"/><Relationship Id="rId5" Type="http://schemas.openxmlformats.org/officeDocument/2006/relationships/image" Target="../media/image62.png"/><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hyperlink" Target="http://en.wikipedia.org/wiki/Apple_Inc." TargetMode="External"/><Relationship Id="rId13" Type="http://schemas.openxmlformats.org/officeDocument/2006/relationships/hyperlink" Target="http://en.wikipedia.org/wiki/Apple_Keynote" TargetMode="External"/><Relationship Id="rId18" Type="http://schemas.openxmlformats.org/officeDocument/2006/relationships/hyperlink" Target="http://en.wikipedia.org/wiki/Icloud" TargetMode="External"/><Relationship Id="rId3" Type="http://schemas.openxmlformats.org/officeDocument/2006/relationships/hyperlink" Target="http://en.wikipedia.org/wiki/Commercial_software" TargetMode="External"/><Relationship Id="rId21" Type="http://schemas.openxmlformats.org/officeDocument/2006/relationships/hyperlink" Target="http://en.wikipedia.org/wiki/MobileMe" TargetMode="External"/><Relationship Id="rId7" Type="http://schemas.openxmlformats.org/officeDocument/2006/relationships/hyperlink" Target="http://en.wikipedia.org/wiki/Microsoft_Windows" TargetMode="External"/><Relationship Id="rId12" Type="http://schemas.openxmlformats.org/officeDocument/2006/relationships/hyperlink" Target="http://en.wikipedia.org/wiki/IPad" TargetMode="External"/><Relationship Id="rId17" Type="http://schemas.openxmlformats.org/officeDocument/2006/relationships/hyperlink" Target="http://en.wikipedia.org/wiki/Server_(computing)" TargetMode="External"/><Relationship Id="rId25" Type="http://schemas.openxmlformats.org/officeDocument/2006/relationships/hyperlink" Target="http://en.wikipedia.org/wiki/SlideRocket" TargetMode="External"/><Relationship Id="rId2" Type="http://schemas.openxmlformats.org/officeDocument/2006/relationships/hyperlink" Target="http://en.wikipedia.org/wiki/Proprietary_software" TargetMode="External"/><Relationship Id="rId16" Type="http://schemas.openxmlformats.org/officeDocument/2006/relationships/hyperlink" Target="http://en.wikipedia.org/wiki/IOS" TargetMode="External"/><Relationship Id="rId20" Type="http://schemas.openxmlformats.org/officeDocument/2006/relationships/hyperlink" Target="http://en.wikipedia.org/wiki/Windows_Vista" TargetMode="External"/><Relationship Id="rId1" Type="http://schemas.openxmlformats.org/officeDocument/2006/relationships/slideLayout" Target="../slideLayouts/slideLayout2.xml"/><Relationship Id="rId6" Type="http://schemas.openxmlformats.org/officeDocument/2006/relationships/hyperlink" Target="http://en.wikipedia.org/wiki/Microsoft_Office" TargetMode="External"/><Relationship Id="rId11" Type="http://schemas.openxmlformats.org/officeDocument/2006/relationships/hyperlink" Target="http://en.wikipedia.org/wiki/IWork" TargetMode="External"/><Relationship Id="rId24" Type="http://schemas.openxmlformats.org/officeDocument/2006/relationships/hyperlink" Target="http://en.wikipedia.org/wiki/ClearSlide" TargetMode="External"/><Relationship Id="rId5" Type="http://schemas.openxmlformats.org/officeDocument/2006/relationships/hyperlink" Target="http://en.wikipedia.org/wiki/Microsoft" TargetMode="External"/><Relationship Id="rId15" Type="http://schemas.openxmlformats.org/officeDocument/2006/relationships/hyperlink" Target="http://en.wikipedia.org/wiki/Cloud_computing" TargetMode="External"/><Relationship Id="rId23" Type="http://schemas.openxmlformats.org/officeDocument/2006/relationships/hyperlink" Target="http://en.wikipedia.org/wiki/SaaS" TargetMode="External"/><Relationship Id="rId10" Type="http://schemas.openxmlformats.org/officeDocument/2006/relationships/hyperlink" Target="http://en.wikipedia.org/wiki/Microsoft_PowerPoint" TargetMode="External"/><Relationship Id="rId19" Type="http://schemas.openxmlformats.org/officeDocument/2006/relationships/hyperlink" Target="http://en.wikipedia.org/wiki/Mac_OS_X_Lion" TargetMode="External"/><Relationship Id="rId4" Type="http://schemas.openxmlformats.org/officeDocument/2006/relationships/hyperlink" Target="http://en.wikipedia.org/wiki/Presentation_program" TargetMode="External"/><Relationship Id="rId9" Type="http://schemas.openxmlformats.org/officeDocument/2006/relationships/hyperlink" Target="http://en.wikipedia.org/wiki/Mac_OS_X" TargetMode="External"/><Relationship Id="rId14" Type="http://schemas.openxmlformats.org/officeDocument/2006/relationships/hyperlink" Target="http://en.wikipedia.org/wiki/Cloud_storage" TargetMode="External"/><Relationship Id="rId22" Type="http://schemas.openxmlformats.org/officeDocument/2006/relationships/hyperlink" Target="http://en.wikipedia.org/wiki/ITunes"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4.xml"/><Relationship Id="rId5" Type="http://schemas.openxmlformats.org/officeDocument/2006/relationships/image" Target="../media/image66.jpeg"/><Relationship Id="rId4" Type="http://schemas.openxmlformats.org/officeDocument/2006/relationships/image" Target="../media/image65.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en.wikipedia.org/wiki/Multimedia"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en.wikipedia.org/wiki/OSI_mode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4.xml"/><Relationship Id="rId5" Type="http://schemas.openxmlformats.org/officeDocument/2006/relationships/image" Target="../media/image72.jpeg"/><Relationship Id="rId4" Type="http://schemas.openxmlformats.org/officeDocument/2006/relationships/image" Target="../media/image71.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4.xml"/><Relationship Id="rId6" Type="http://schemas.openxmlformats.org/officeDocument/2006/relationships/image" Target="../media/image77.jpeg"/><Relationship Id="rId5" Type="http://schemas.openxmlformats.org/officeDocument/2006/relationships/image" Target="../media/image76.png"/><Relationship Id="rId4" Type="http://schemas.openxmlformats.org/officeDocument/2006/relationships/image" Target="../media/image75.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en.wikipedia.org/wiki/Email_client"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4.xml"/><Relationship Id="rId5" Type="http://schemas.openxmlformats.org/officeDocument/2006/relationships/image" Target="../media/image81.jpeg"/><Relationship Id="rId4" Type="http://schemas.openxmlformats.org/officeDocument/2006/relationships/image" Target="../media/image80.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en.wikipedia.org/wiki/Usage_share_of_web_browser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png"/><Relationship Id="rId1" Type="http://schemas.openxmlformats.org/officeDocument/2006/relationships/slideLayout" Target="../slideLayouts/slideLayout4.xml"/><Relationship Id="rId6" Type="http://schemas.openxmlformats.org/officeDocument/2006/relationships/image" Target="../media/image85.png"/><Relationship Id="rId5" Type="http://schemas.openxmlformats.org/officeDocument/2006/relationships/image" Target="../media/image84.png"/><Relationship Id="rId4" Type="http://schemas.microsoft.com/office/2007/relationships/hdphoto" Target="../media/hdphoto7.wdp"/></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www.w3schools.com/tags/tag_select.asp"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eg"/><Relationship Id="rId1" Type="http://schemas.openxmlformats.org/officeDocument/2006/relationships/slideLayout" Target="../slideLayouts/slideLayout4.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www.cs.cmu.edu/afs/cs.cmu.edu/Web/People/rgs/pl-data.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en.wikipedia.org/wiki/Softwar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676400"/>
            <a:ext cx="8229600" cy="1524000"/>
          </a:xfrm>
        </p:spPr>
        <p:txBody>
          <a:bodyPr/>
          <a:lstStyle/>
          <a:p>
            <a:r>
              <a:rPr lang="bg-BG" sz="4800" dirty="0" smtClean="0"/>
              <a:t>Тренировъчен тест по информационни технологии</a:t>
            </a:r>
            <a:endParaRPr lang="en-US" sz="4800" dirty="0"/>
          </a:p>
        </p:txBody>
      </p:sp>
      <p:sp>
        <p:nvSpPr>
          <p:cNvPr id="3" name="Subtitle 2"/>
          <p:cNvSpPr>
            <a:spLocks noGrp="1"/>
          </p:cNvSpPr>
          <p:nvPr>
            <p:ph type="subTitle" idx="1"/>
          </p:nvPr>
        </p:nvSpPr>
        <p:spPr>
          <a:xfrm>
            <a:off x="504700" y="3317080"/>
            <a:ext cx="8153400" cy="569120"/>
          </a:xfrm>
        </p:spPr>
        <p:txBody>
          <a:bodyPr/>
          <a:lstStyle/>
          <a:p>
            <a:r>
              <a:rPr lang="bg-BG" dirty="0" smtClean="0"/>
              <a:t>Тест за подготовка за ИТ </a:t>
            </a:r>
            <a:r>
              <a:rPr lang="bg-BG" smtClean="0"/>
              <a:t>олимпиадата (НОИТ)</a:t>
            </a:r>
            <a:endParaRPr lang="en-US" dirty="0"/>
          </a:p>
        </p:txBody>
      </p:sp>
      <p:sp>
        <p:nvSpPr>
          <p:cNvPr id="4" name="Text Placeholder 3"/>
          <p:cNvSpPr>
            <a:spLocks noGrp="1"/>
          </p:cNvSpPr>
          <p:nvPr>
            <p:ph type="body" sz="quarter" idx="10"/>
          </p:nvPr>
        </p:nvSpPr>
        <p:spPr>
          <a:xfrm>
            <a:off x="457200" y="5224047"/>
            <a:ext cx="3352800" cy="523220"/>
          </a:xfrm>
        </p:spPr>
        <p:txBody>
          <a:bodyPr/>
          <a:lstStyle/>
          <a:p>
            <a:r>
              <a:rPr lang="en-US" dirty="0" smtClean="0"/>
              <a:t>Team Lemon</a:t>
            </a:r>
            <a:endParaRPr lang="en-US" dirty="0"/>
          </a:p>
        </p:txBody>
      </p:sp>
      <p:pic>
        <p:nvPicPr>
          <p:cNvPr id="8" name="Picture 2" descr="http://www.nextgenpe.com/media/focus-area-images/NGPE/issue-6/Technology_solutions_SM_FOC.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886200" y="4612192"/>
            <a:ext cx="4686300" cy="1707152"/>
          </a:xfrm>
          <a:prstGeom prst="roundRect">
            <a:avLst>
              <a:gd name="adj" fmla="val 5456"/>
            </a:avLst>
          </a:prstGeom>
          <a:noFill/>
        </p:spPr>
      </p:pic>
      <p:pic>
        <p:nvPicPr>
          <p:cNvPr id="9" name="Picture 4" descr="C:\NAKOV\Telerik-Academy-Course-2009\Telerik-Academy-logo-large.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442099" y="457200"/>
            <a:ext cx="3130885" cy="914400"/>
          </a:xfrm>
          <a:prstGeom prst="roundRect">
            <a:avLst>
              <a:gd name="adj" fmla="val 5054"/>
            </a:avLst>
          </a:prstGeom>
          <a:noFill/>
        </p:spPr>
      </p:pic>
      <p:sp>
        <p:nvSpPr>
          <p:cNvPr id="11" name="TextBox 10"/>
          <p:cNvSpPr txBox="1"/>
          <p:nvPr/>
        </p:nvSpPr>
        <p:spPr>
          <a:xfrm rot="162465">
            <a:off x="893407" y="1026101"/>
            <a:ext cx="3731534" cy="461665"/>
          </a:xfrm>
          <a:prstGeom prst="rect">
            <a:avLst/>
          </a:prstGeom>
          <a:noFill/>
        </p:spPr>
        <p:txBody>
          <a:bodyPr wrap="none" rtlCol="0">
            <a:spAutoFit/>
          </a:bodyPr>
          <a:lstStyle/>
          <a:p>
            <a:r>
              <a:rPr lang="en-US" sz="2400" b="1" dirty="0" smtClean="0">
                <a:ln w="1905"/>
                <a:solidFill>
                  <a:schemeClr val="tx1">
                    <a:lumMod val="40000"/>
                    <a:lumOff val="60000"/>
                  </a:schemeClr>
                </a:solidFill>
                <a:effectLst>
                  <a:innerShdw blurRad="69850" dist="43180" dir="5400000">
                    <a:srgbClr val="000000">
                      <a:alpha val="65000"/>
                    </a:srgbClr>
                  </a:innerShdw>
                  <a:reflection blurRad="6350" stA="55000" endA="300" endPos="45500" dir="5400000" sy="-100000" algn="bl" rotWithShape="0"/>
                </a:effectLst>
                <a:hlinkClick r:id="rId4"/>
              </a:rPr>
              <a:t>http://telerikacademy.com</a:t>
            </a:r>
            <a:endParaRPr lang="en-US" sz="2400" b="1" dirty="0">
              <a:ln w="1905"/>
              <a:solidFill>
                <a:schemeClr val="tx1">
                  <a:lumMod val="40000"/>
                  <a:lumOff val="60000"/>
                </a:schemeClr>
              </a:solidFill>
              <a:effectLst>
                <a:innerShdw blurRad="69850" dist="43180" dir="5400000">
                  <a:srgbClr val="000000">
                    <a:alpha val="65000"/>
                  </a:srgbClr>
                </a:innerShdw>
                <a:reflection blurRad="6350" stA="55000" endA="300" endPos="45500" dir="5400000" sy="-100000" algn="bl" rotWithShape="0"/>
              </a:effectLst>
            </a:endParaRPr>
          </a:p>
        </p:txBody>
      </p:sp>
      <p:sp>
        <p:nvSpPr>
          <p:cNvPr id="10" name="Text Placeholder 9"/>
          <p:cNvSpPr>
            <a:spLocks noGrp="1"/>
          </p:cNvSpPr>
          <p:nvPr>
            <p:ph type="body" sz="quarter" idx="11"/>
          </p:nvPr>
        </p:nvSpPr>
        <p:spPr>
          <a:xfrm>
            <a:off x="469075" y="5757446"/>
            <a:ext cx="2524858" cy="646331"/>
          </a:xfrm>
        </p:spPr>
        <p:txBody>
          <a:bodyPr/>
          <a:lstStyle/>
          <a:p>
            <a:r>
              <a:rPr lang="en-US" dirty="0" smtClean="0"/>
              <a:t>Telerik Academy Online</a:t>
            </a:r>
          </a:p>
          <a:p>
            <a:r>
              <a:rPr lang="en-US" dirty="0"/>
              <a:t>	</a:t>
            </a:r>
            <a:r>
              <a:rPr lang="en-US" dirty="0" smtClean="0"/>
              <a:t>	        2013/2014</a:t>
            </a:r>
            <a:endParaRPr lang="en-US" dirty="0"/>
          </a:p>
        </p:txBody>
      </p:sp>
    </p:spTree>
    <p:extLst>
      <p:ext uri="{BB962C8B-B14F-4D97-AF65-F5344CB8AC3E}">
        <p14:creationId xmlns="" xmlns:p14="http://schemas.microsoft.com/office/powerpoint/2010/main" val="11602304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125254"/>
            <a:ext cx="6400800" cy="1600200"/>
          </a:xfrm>
        </p:spPr>
        <p:txBody>
          <a:bodyPr/>
          <a:lstStyle/>
          <a:p>
            <a:r>
              <a:rPr lang="bg-BG" dirty="0" smtClean="0"/>
              <a:t>Работа с компютърни системи и програми</a:t>
            </a:r>
            <a:endParaRPr lang="en-US" dirty="0"/>
          </a:p>
        </p:txBody>
      </p:sp>
      <p:sp>
        <p:nvSpPr>
          <p:cNvPr id="3" name="Subtitle 2"/>
          <p:cNvSpPr>
            <a:spLocks noGrp="1"/>
          </p:cNvSpPr>
          <p:nvPr>
            <p:ph type="subTitle" idx="1"/>
          </p:nvPr>
        </p:nvSpPr>
        <p:spPr>
          <a:xfrm>
            <a:off x="609600" y="2761174"/>
            <a:ext cx="7924800" cy="569120"/>
          </a:xfrm>
        </p:spPr>
        <p:txBody>
          <a:bodyPr/>
          <a:lstStyle/>
          <a:p>
            <a:r>
              <a:rPr lang="bg-BG" dirty="0" smtClean="0"/>
              <a:t>Инсталиране, използване, поддръжка, …</a:t>
            </a:r>
            <a:endParaRPr lang="en-US" dirty="0"/>
          </a:p>
        </p:txBody>
      </p:sp>
      <p:pic>
        <p:nvPicPr>
          <p:cNvPr id="8194" name="Picture 2" descr="http://www.sharewarebay.com/images/screenshot/nimble_software/Neat_Install.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rot="161413">
            <a:off x="1129435" y="3716054"/>
            <a:ext cx="2938872" cy="2324100"/>
          </a:xfrm>
          <a:prstGeom prst="roundRect">
            <a:avLst>
              <a:gd name="adj" fmla="val 4815"/>
            </a:avLst>
          </a:prstGeom>
          <a:noFill/>
          <a:extLst>
            <a:ext uri="{909E8E84-426E-40DD-AFC4-6F175D3DCCD1}">
              <a14:hiddenFill xmlns="" xmlns:a14="http://schemas.microsoft.com/office/drawing/2010/main">
                <a:solidFill>
                  <a:srgbClr val="FFFFFF"/>
                </a:solidFill>
              </a14:hiddenFill>
            </a:ext>
          </a:extLst>
        </p:spPr>
      </p:pic>
      <p:pic>
        <p:nvPicPr>
          <p:cNvPr id="8196" name="Picture 4" descr="http://www.majhacomputer.com/images/web-based-software.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21374961">
            <a:off x="4927049" y="3732210"/>
            <a:ext cx="3077944" cy="2308456"/>
          </a:xfrm>
          <a:prstGeom prst="roundRect">
            <a:avLst>
              <a:gd name="adj" fmla="val 3358"/>
            </a:avLst>
          </a:prstGeom>
          <a:noFill/>
          <a:ln>
            <a:solidFill>
              <a:schemeClr val="accent5">
                <a:lumMod val="50000"/>
              </a:schemeClr>
            </a:solidFill>
          </a:ln>
          <a:extLst>
            <a:ext uri="{909E8E84-426E-40DD-AFC4-6F175D3DCCD1}">
              <a14:hiddenFill xmlns="" xmlns:a14="http://schemas.microsoft.com/office/drawing/2010/main">
                <a:solidFill>
                  <a:srgbClr val="FFFFFF"/>
                </a:solidFill>
              </a14:hiddenFill>
            </a:ext>
          </a:extLst>
        </p:spPr>
      </p:pic>
      <p:pic>
        <p:nvPicPr>
          <p:cNvPr id="8198" name="Picture 6" descr="http://blog.blacknight.com/images/technical-support-frustration.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306886" y="4630454"/>
            <a:ext cx="2527320" cy="1770346"/>
          </a:xfrm>
          <a:prstGeom prst="roundRect">
            <a:avLst>
              <a:gd name="adj" fmla="val 7102"/>
            </a:avLst>
          </a:prstGeom>
          <a:ln>
            <a:noFill/>
          </a:ln>
          <a:effectLst>
            <a:outerShdw blurRad="76200" sx="108000" sy="108000" algn="ctr" rotWithShape="0">
              <a:prstClr val="black">
                <a:alpha val="25000"/>
              </a:prst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089123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76200"/>
            <a:ext cx="7086600" cy="914400"/>
          </a:xfrm>
        </p:spPr>
        <p:txBody>
          <a:bodyPr/>
          <a:lstStyle/>
          <a:p>
            <a:r>
              <a:rPr lang="bg-BG" sz="3800" dirty="0"/>
              <a:t>Работа с компютърни </a:t>
            </a:r>
            <a:r>
              <a:rPr lang="bg-BG" sz="3800" dirty="0" smtClean="0"/>
              <a:t>програми</a:t>
            </a:r>
            <a:endParaRPr lang="en-US" sz="3800"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Правила за работа с компютърни системи и </a:t>
            </a:r>
            <a:r>
              <a:rPr lang="bg-BG" dirty="0" smtClean="0"/>
              <a:t>програми</a:t>
            </a:r>
          </a:p>
          <a:p>
            <a:pPr lvl="2"/>
            <a:r>
              <a:rPr lang="bg-BG" dirty="0" smtClean="0"/>
              <a:t>Пускане </a:t>
            </a:r>
            <a:r>
              <a:rPr lang="bg-BG" dirty="0"/>
              <a:t>и </a:t>
            </a:r>
            <a:r>
              <a:rPr lang="bg-BG" dirty="0" smtClean="0"/>
              <a:t>спиране</a:t>
            </a:r>
          </a:p>
          <a:p>
            <a:pPr lvl="2"/>
            <a:r>
              <a:rPr lang="bg-BG" dirty="0" smtClean="0"/>
              <a:t>Диагностика</a:t>
            </a:r>
          </a:p>
          <a:p>
            <a:pPr lvl="2"/>
            <a:r>
              <a:rPr lang="bg-BG" dirty="0" smtClean="0"/>
              <a:t>Откриване </a:t>
            </a:r>
            <a:r>
              <a:rPr lang="bg-BG" dirty="0"/>
              <a:t>на </a:t>
            </a:r>
            <a:r>
              <a:rPr lang="bg-BG" dirty="0" smtClean="0"/>
              <a:t>проблеми</a:t>
            </a:r>
          </a:p>
          <a:p>
            <a:pPr lvl="2"/>
            <a:r>
              <a:rPr lang="bg-BG" dirty="0" smtClean="0"/>
              <a:t>Поддържане</a:t>
            </a:r>
          </a:p>
          <a:p>
            <a:pPr lvl="2"/>
            <a:r>
              <a:rPr lang="bg-BG" dirty="0" smtClean="0"/>
              <a:t>Тестване</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a:t>
            </a:fld>
            <a:endParaRPr lang="en-US" dirty="0"/>
          </a:p>
        </p:txBody>
      </p:sp>
    </p:spTree>
    <p:extLst>
      <p:ext uri="{BB962C8B-B14F-4D97-AF65-F5344CB8AC3E}">
        <p14:creationId xmlns="" xmlns:p14="http://schemas.microsoft.com/office/powerpoint/2010/main" val="14801269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3"/>
            </a:pPr>
            <a:r>
              <a:rPr lang="en-US" dirty="0" smtClean="0">
                <a:effectLst/>
              </a:rPr>
              <a:t>Which </a:t>
            </a:r>
            <a:r>
              <a:rPr lang="en-US" dirty="0">
                <a:effectLst/>
              </a:rPr>
              <a:t>is the most appropriate </a:t>
            </a:r>
            <a:r>
              <a:rPr lang="en-US" dirty="0" err="1">
                <a:effectLst/>
              </a:rPr>
              <a:t>programe</a:t>
            </a:r>
            <a:r>
              <a:rPr lang="en-US" dirty="0">
                <a:effectLst/>
              </a:rPr>
              <a:t> to use if you want to do a diagnostic test to your computer?</a:t>
            </a:r>
            <a:r>
              <a:rPr lang="en-US" dirty="0" smtClean="0"/>
              <a:t>…</a:t>
            </a:r>
          </a:p>
          <a:p>
            <a:pPr marL="871538" lvl="1" indent="-514350">
              <a:buFont typeface="+mj-lt"/>
              <a:buAutoNum type="alphaLcParenR"/>
            </a:pPr>
            <a:r>
              <a:rPr lang="en-US" dirty="0">
                <a:effectLst/>
              </a:rPr>
              <a:t>System Information</a:t>
            </a:r>
          </a:p>
          <a:p>
            <a:pPr marL="871538" lvl="1" indent="-514350">
              <a:buFont typeface="+mj-lt"/>
              <a:buAutoNum type="alphaLcParenR"/>
            </a:pPr>
            <a:r>
              <a:rPr lang="en-US" dirty="0">
                <a:effectLst/>
              </a:rPr>
              <a:t>Disk Defragmenter</a:t>
            </a:r>
          </a:p>
          <a:p>
            <a:pPr marL="871538" lvl="1" indent="-514350">
              <a:buFont typeface="+mj-lt"/>
              <a:buAutoNum type="alphaLcParenR"/>
            </a:pPr>
            <a:r>
              <a:rPr lang="en-US" dirty="0">
                <a:effectLst/>
              </a:rPr>
              <a:t>AIDA64</a:t>
            </a:r>
          </a:p>
          <a:p>
            <a:pPr marL="871538" lvl="1" indent="-514350">
              <a:buFont typeface="+mj-lt"/>
              <a:buAutoNum type="alphaLcParenR"/>
            </a:pPr>
            <a:r>
              <a:rPr lang="en-US" dirty="0">
                <a:effectLst/>
              </a:rPr>
              <a:t>System Restore</a:t>
            </a:r>
          </a:p>
          <a:p>
            <a:pPr marL="871538" lvl="1" indent="-514350">
              <a:buFont typeface="+mj-lt"/>
              <a:buAutoNum type="alphaLcParenR"/>
            </a:pPr>
            <a:r>
              <a:rPr lang="en-US" dirty="0">
                <a:effectLst/>
              </a:rPr>
              <a:t>None of the above</a:t>
            </a:r>
          </a:p>
          <a:p>
            <a:pPr marL="871538" lvl="1" indent="-514350">
              <a:buFont typeface="+mj-lt"/>
              <a:buAutoNum type="alphaLcParenR"/>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sp>
        <p:nvSpPr>
          <p:cNvPr id="5" name="Oval 4"/>
          <p:cNvSpPr/>
          <p:nvPr/>
        </p:nvSpPr>
        <p:spPr>
          <a:xfrm>
            <a:off x="467544" y="3861048"/>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208784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r>
              <a:rPr lang="en-US" dirty="0" smtClean="0"/>
              <a:t>:</a:t>
            </a:r>
            <a:endParaRPr lang="bg-BG" dirty="0" smtClean="0"/>
          </a:p>
          <a:p>
            <a:r>
              <a:rPr lang="bg-BG" dirty="0">
                <a:effectLst/>
              </a:rPr>
              <a:t>AIDA64 Extreme Edition is a streamlined Windows diagnostic and benchmarking software for home users. It provides a wide range of features to assist in overclocking, hardware error diagnosis, stress testing, and sensor </a:t>
            </a:r>
            <a:r>
              <a:rPr lang="bg-BG" dirty="0" smtClean="0">
                <a:effectLst/>
              </a:rPr>
              <a:t>monitoring</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13</a:t>
            </a:fld>
            <a:endParaRPr lang="en-US" dirty="0"/>
          </a:p>
        </p:txBody>
      </p:sp>
    </p:spTree>
    <p:extLst>
      <p:ext uri="{BB962C8B-B14F-4D97-AF65-F5344CB8AC3E}">
        <p14:creationId xmlns="" xmlns:p14="http://schemas.microsoft.com/office/powerpoint/2010/main" val="33462317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962399"/>
            <a:ext cx="6096000" cy="1295401"/>
          </a:xfrm>
        </p:spPr>
        <p:txBody>
          <a:bodyPr/>
          <a:lstStyle/>
          <a:p>
            <a:r>
              <a:rPr lang="bg-BG" dirty="0" smtClean="0"/>
              <a:t>Пренос на данни и бройни системи</a:t>
            </a:r>
            <a:endParaRPr lang="en-US" dirty="0"/>
          </a:p>
        </p:txBody>
      </p:sp>
      <p:sp>
        <p:nvSpPr>
          <p:cNvPr id="3" name="Subtitle 2"/>
          <p:cNvSpPr>
            <a:spLocks noGrp="1"/>
          </p:cNvSpPr>
          <p:nvPr>
            <p:ph type="subTitle" idx="1"/>
          </p:nvPr>
        </p:nvSpPr>
        <p:spPr>
          <a:xfrm>
            <a:off x="1219200" y="5445920"/>
            <a:ext cx="6705600" cy="954880"/>
          </a:xfrm>
        </p:spPr>
        <p:txBody>
          <a:bodyPr/>
          <a:lstStyle/>
          <a:p>
            <a:r>
              <a:rPr lang="bg-BG" dirty="0" smtClean="0"/>
              <a:t>Канали за пренос на данни, единици за измерване, работа с бройни системи</a:t>
            </a:r>
            <a:endParaRPr lang="en-US" dirty="0"/>
          </a:p>
        </p:txBody>
      </p:sp>
      <p:pic>
        <p:nvPicPr>
          <p:cNvPr id="12290" name="Picture 2" descr="http://www.expressasp.com/Portals/2/dreamstimeweb_361614%20world%20data%20transfer.jpg"/>
          <p:cNvPicPr>
            <a:picLocks noChangeAspect="1" noChangeArrowheads="1"/>
          </p:cNvPicPr>
          <p:nvPr/>
        </p:nvPicPr>
        <p:blipFill>
          <a:blip r:embed="rId2" cstate="screen">
            <a:extLst>
              <a:ext uri="{BEBA8EAE-BF5A-486C-A8C5-ECC9F3942E4B}">
                <a14:imgProps xmlns="" xmlns:a14="http://schemas.microsoft.com/office/drawing/2010/main">
                  <a14:imgLayer r:embed="rId3">
                    <a14:imgEffect>
                      <a14:brightnessContrast bright="20000" contrast="40000"/>
                    </a14:imgEffect>
                  </a14:imgLayer>
                </a14:imgProps>
              </a:ext>
              <a:ext uri="{28A0092B-C50C-407E-A947-70E740481C1C}">
                <a14:useLocalDpi xmlns="" xmlns:a14="http://schemas.microsoft.com/office/drawing/2010/main" val="0"/>
              </a:ext>
            </a:extLst>
          </a:blip>
          <a:srcRect/>
          <a:stretch>
            <a:fillRect/>
          </a:stretch>
        </p:blipFill>
        <p:spPr bwMode="auto">
          <a:xfrm>
            <a:off x="2428950" y="762000"/>
            <a:ext cx="4299228" cy="2864360"/>
          </a:xfrm>
          <a:prstGeom prst="roundRect">
            <a:avLst>
              <a:gd name="adj" fmla="val 4844"/>
            </a:avLst>
          </a:prstGeom>
          <a:no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4586389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6300" y="76200"/>
            <a:ext cx="7162800" cy="914400"/>
          </a:xfrm>
        </p:spPr>
        <p:txBody>
          <a:bodyPr/>
          <a:lstStyle/>
          <a:p>
            <a:r>
              <a:rPr lang="bg-BG" sz="3600" dirty="0"/>
              <a:t>Пренос на </a:t>
            </a:r>
            <a:r>
              <a:rPr lang="bg-BG" sz="3600" dirty="0" smtClean="0"/>
              <a:t>данни. Бройни системи</a:t>
            </a:r>
            <a:endParaRPr lang="en-US" sz="3600"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Средства на ИТ за пренос на данни (различни подходи и методи, физически среди и канали за пренос, предимства и недостатъци</a:t>
            </a:r>
            <a:r>
              <a:rPr lang="bg-BG" dirty="0" smtClean="0"/>
              <a:t>)</a:t>
            </a:r>
          </a:p>
          <a:p>
            <a:pPr lvl="1"/>
            <a:r>
              <a:rPr lang="bg-BG" dirty="0" smtClean="0"/>
              <a:t>Основни </a:t>
            </a:r>
            <a:r>
              <a:rPr lang="bg-BG" dirty="0"/>
              <a:t>единици за измерване на </a:t>
            </a:r>
            <a:r>
              <a:rPr lang="bg-BG" dirty="0" smtClean="0"/>
              <a:t>информация</a:t>
            </a:r>
          </a:p>
          <a:p>
            <a:pPr lvl="1"/>
            <a:r>
              <a:rPr lang="bg-BG" dirty="0" smtClean="0"/>
              <a:t>Основи </a:t>
            </a:r>
            <a:r>
              <a:rPr lang="bg-BG" dirty="0"/>
              <a:t>на двоичните </a:t>
            </a:r>
            <a:r>
              <a:rPr lang="bg-BG" dirty="0" smtClean="0"/>
              <a:t>пресмятания</a:t>
            </a:r>
          </a:p>
          <a:p>
            <a:pPr lvl="1"/>
            <a:r>
              <a:rPr lang="bg-BG" dirty="0" smtClean="0"/>
              <a:t>Изчисления </a:t>
            </a:r>
            <a:r>
              <a:rPr lang="bg-BG" dirty="0"/>
              <a:t>в различни бройни </a:t>
            </a:r>
            <a:r>
              <a:rPr lang="bg-BG" dirty="0" smtClean="0"/>
              <a:t>системи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15</a:t>
            </a:fld>
            <a:endParaRPr lang="en-US" dirty="0"/>
          </a:p>
        </p:txBody>
      </p:sp>
    </p:spTree>
    <p:extLst>
      <p:ext uri="{BB962C8B-B14F-4D97-AF65-F5344CB8AC3E}">
        <p14:creationId xmlns="" xmlns:p14="http://schemas.microsoft.com/office/powerpoint/2010/main" val="37767185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4"/>
            </a:pPr>
            <a:r>
              <a:rPr lang="en-US" dirty="0" smtClean="0"/>
              <a:t>How are the negative numbers indicated in binary notation in the computer memory?</a:t>
            </a:r>
          </a:p>
          <a:p>
            <a:pPr marL="871538" lvl="1" indent="-514350">
              <a:buFont typeface="+mj-lt"/>
              <a:buAutoNum type="alphaLcParenR"/>
            </a:pPr>
            <a:r>
              <a:rPr lang="en-US" dirty="0" smtClean="0"/>
              <a:t>computers don't work with negative numbers, the sign is stored separately and the user sees only when the number is in decimal form</a:t>
            </a:r>
          </a:p>
          <a:p>
            <a:pPr marL="871538" lvl="1" indent="-514350">
              <a:buFont typeface="+mj-lt"/>
              <a:buAutoNum type="alphaLcParenR"/>
            </a:pPr>
            <a:r>
              <a:rPr lang="en-US" dirty="0" smtClean="0"/>
              <a:t>no different from their representation in the decimal system - minus the front</a:t>
            </a:r>
          </a:p>
          <a:p>
            <a:pPr marL="871538" lvl="1" indent="-514350">
              <a:buFont typeface="+mj-lt"/>
              <a:buAutoNum type="alphaLcParenR"/>
            </a:pPr>
            <a:r>
              <a:rPr lang="en-US" dirty="0" smtClean="0"/>
              <a:t>bits are written in reverse order</a:t>
            </a:r>
          </a:p>
          <a:p>
            <a:pPr marL="871538" lvl="1" indent="-514350">
              <a:buFont typeface="+mj-lt"/>
              <a:buAutoNum type="alphaLcParenR"/>
            </a:pPr>
            <a:r>
              <a:rPr lang="en-US" dirty="0" smtClean="0"/>
              <a:t>the sign of the most significant bit matters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16</a:t>
            </a:fld>
            <a:endParaRPr lang="en-US" dirty="0"/>
          </a:p>
        </p:txBody>
      </p:sp>
      <p:sp>
        <p:nvSpPr>
          <p:cNvPr id="5" name="Oval 4"/>
          <p:cNvSpPr/>
          <p:nvPr/>
        </p:nvSpPr>
        <p:spPr>
          <a:xfrm>
            <a:off x="500034" y="5429264"/>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585136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sz="2800" dirty="0" smtClean="0">
                <a:effectLst/>
                <a:hlinkClick r:id="rId2"/>
              </a:rPr>
              <a:t>Info</a:t>
            </a:r>
            <a:endParaRPr lang="en-US" sz="2800" dirty="0" smtClean="0">
              <a:effectLst/>
            </a:endParaRPr>
          </a:p>
          <a:p>
            <a:endParaRPr lang="en-US" sz="2800" b="0" dirty="0" smtClean="0">
              <a:effectLst/>
            </a:endParaRPr>
          </a:p>
          <a:p>
            <a:r>
              <a:rPr lang="en-US" sz="2800" dirty="0" smtClean="0">
                <a:effectLst/>
              </a:rPr>
              <a:t>To put the number in binary form, it is important how many bits is the number. In positive integers most significant bit (the first digit) is zero, while in negative integers is one.</a:t>
            </a:r>
            <a:endParaRPr lang="bg-BG" sz="2800" dirty="0">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17</a:t>
            </a:fld>
            <a:endParaRPr lang="en-US" dirty="0"/>
          </a:p>
        </p:txBody>
      </p:sp>
    </p:spTree>
    <p:extLst>
      <p:ext uri="{BB962C8B-B14F-4D97-AF65-F5344CB8AC3E}">
        <p14:creationId xmlns="" xmlns:p14="http://schemas.microsoft.com/office/powerpoint/2010/main" val="22786694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bg-BG" dirty="0" smtClean="0"/>
              <a:t>Операционни системи</a:t>
            </a:r>
            <a:endParaRPr lang="en-US" dirty="0"/>
          </a:p>
        </p:txBody>
      </p:sp>
      <p:sp>
        <p:nvSpPr>
          <p:cNvPr id="3" name="Subtitle 2"/>
          <p:cNvSpPr>
            <a:spLocks noGrp="1"/>
          </p:cNvSpPr>
          <p:nvPr>
            <p:ph type="subTitle" idx="1"/>
          </p:nvPr>
        </p:nvSpPr>
        <p:spPr>
          <a:xfrm>
            <a:off x="838200" y="5374478"/>
            <a:ext cx="7467600" cy="950122"/>
          </a:xfrm>
        </p:spPr>
        <p:txBody>
          <a:bodyPr/>
          <a:lstStyle/>
          <a:p>
            <a:r>
              <a:rPr lang="bg-BG" dirty="0" smtClean="0"/>
              <a:t>Архитектура, процеси, потребители, потребителски интерфейс, файлови системи</a:t>
            </a:r>
            <a:endParaRPr lang="en-US" dirty="0"/>
          </a:p>
        </p:txBody>
      </p:sp>
      <p:pic>
        <p:nvPicPr>
          <p:cNvPr id="5" name="Picture 2" descr="http://www.frontrange.com/common/Images/Products_Solutions/Centennial/Information/Discovery_Info/cross_platform.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295400" y="1341082"/>
            <a:ext cx="6553200" cy="2408300"/>
          </a:xfrm>
          <a:prstGeom prst="roundRect">
            <a:avLst>
              <a:gd name="adj" fmla="val 5956"/>
            </a:avLst>
          </a:prstGeom>
          <a:noFill/>
          <a:extLst>
            <a:ext uri="{909E8E84-426E-40DD-AFC4-6F175D3DCCD1}">
              <a14:hiddenFill xmlns="" xmlns:a14="http://schemas.microsoft.com/office/drawing/2010/main">
                <a:solidFill>
                  <a:srgbClr val="FFFFFF"/>
                </a:solidFill>
              </a14:hiddenFill>
            </a:ext>
          </a:extLst>
        </p:spPr>
      </p:pic>
      <p:pic>
        <p:nvPicPr>
          <p:cNvPr id="15364" name="Picture 4" descr="http://www.pmar.eu/wp-content/uploads/2009/06/linux-logo.jpg"/>
          <p:cNvPicPr>
            <a:picLocks noChangeAspect="1" noChangeArrowheads="1"/>
          </p:cNvPicPr>
          <p:nvPr/>
        </p:nvPicPr>
        <p:blipFill>
          <a:blip r:embed="rId3" cstate="screen">
            <a:extLst>
              <a:ext uri="{28A0092B-C50C-407E-A947-70E740481C1C}">
                <a14:useLocalDpi xmlns="" xmlns:a14="http://schemas.microsoft.com/office/drawing/2010/main" val="0"/>
              </a:ext>
            </a:extLst>
          </a:blip>
          <a:srcRect/>
          <a:stretch>
            <a:fillRect/>
          </a:stretch>
        </p:blipFill>
        <p:spPr bwMode="auto">
          <a:xfrm rot="503918">
            <a:off x="6955891" y="480041"/>
            <a:ext cx="1462474" cy="1447800"/>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5368" name="Picture 8" descr="http://knowfree.net/wp-content/uploads/2007/04/sol10logo.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21132045">
            <a:off x="2853430" y="3558229"/>
            <a:ext cx="1104256" cy="576810"/>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5370" name="Picture 10" descr="http://t0.gstatic.com/images?q=tbn:724gHwvxFDnRuM:http://www.techgadgets.in/images/google-android-logo.jpg&amp;t=1"/>
          <p:cNvPicPr>
            <a:picLocks noChangeAspect="1" noChangeArrowheads="1"/>
          </p:cNvPicPr>
          <p:nvPr/>
        </p:nvPicPr>
        <p:blipFill rotWithShape="1">
          <a:blip r:embed="rId5" cstate="print">
            <a:extLst>
              <a:ext uri="{28A0092B-C50C-407E-A947-70E740481C1C}">
                <a14:useLocalDpi xmlns="" xmlns:a14="http://schemas.microsoft.com/office/drawing/2010/main" val="0"/>
              </a:ext>
            </a:extLst>
          </a:blip>
          <a:srcRect/>
          <a:stretch/>
        </p:blipFill>
        <p:spPr bwMode="auto">
          <a:xfrm rot="859146">
            <a:off x="2649591" y="940699"/>
            <a:ext cx="1589609" cy="772568"/>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5372" name="Picture 12" descr="http://hotline.ccsinsight.com/_images-article/symbian_logo.jpg"/>
          <p:cNvPicPr>
            <a:picLocks noChangeAspect="1" noChangeArrowheads="1"/>
          </p:cNvPicPr>
          <p:nvPr/>
        </p:nvPicPr>
        <p:blipFill rotWithShape="1">
          <a:blip r:embed="rId6" cstate="print">
            <a:extLst>
              <a:ext uri="{28A0092B-C50C-407E-A947-70E740481C1C}">
                <a14:useLocalDpi xmlns="" xmlns:a14="http://schemas.microsoft.com/office/drawing/2010/main" val="0"/>
              </a:ext>
            </a:extLst>
          </a:blip>
          <a:srcRect/>
          <a:stretch/>
        </p:blipFill>
        <p:spPr bwMode="auto">
          <a:xfrm rot="21006843">
            <a:off x="6953016" y="3542542"/>
            <a:ext cx="1620520" cy="505086"/>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5374" name="Picture 14" descr="http://www.webdesignermag.co.uk/wp-content/uploads/2010/06/iphone4logo.png"/>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669601" y="1203941"/>
            <a:ext cx="1251598" cy="1143618"/>
          </a:xfrm>
          <a:prstGeom prst="roundRect">
            <a:avLst/>
          </a:prstGeom>
          <a:noFill/>
          <a:extLst>
            <a:ext uri="{909E8E84-426E-40DD-AFC4-6F175D3DCCD1}">
              <a14:hiddenFill xmlns="" xmlns:a14="http://schemas.microsoft.com/office/drawing/2010/main">
                <a:solidFill>
                  <a:srgbClr val="FFFFFF"/>
                </a:solidFill>
              </a14:hiddenFill>
            </a:ext>
          </a:extLst>
        </p:spPr>
      </p:pic>
      <p:pic>
        <p:nvPicPr>
          <p:cNvPr id="15376" name="Picture 16" descr="http://sdu.ictp.it/os/img/ubuntu_logo.jpg"/>
          <p:cNvPicPr>
            <a:picLocks noChangeAspect="1" noChangeArrowheads="1"/>
          </p:cNvPicPr>
          <p:nvPr/>
        </p:nvPicPr>
        <p:blipFill>
          <a:blip r:embed="rId8" cstate="screen">
            <a:extLst>
              <a:ext uri="{28A0092B-C50C-407E-A947-70E740481C1C}">
                <a14:useLocalDpi xmlns="" xmlns:a14="http://schemas.microsoft.com/office/drawing/2010/main" val="0"/>
              </a:ext>
            </a:extLst>
          </a:blip>
          <a:srcRect/>
          <a:stretch>
            <a:fillRect/>
          </a:stretch>
        </p:blipFill>
        <p:spPr bwMode="auto">
          <a:xfrm rot="306946">
            <a:off x="4715196" y="3617797"/>
            <a:ext cx="1680586" cy="504176"/>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5378" name="Picture 18" descr="http://4.bp.blogspot.com/_8hjxEHOclQU/SF4koEojexI/AAAAAAAAAMY/fJ0gnSSNDEA/s400/300px-MacOS_original_logo.svg.png"/>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3714045" y="2111022"/>
            <a:ext cx="1226206" cy="1066800"/>
          </a:xfrm>
          <a:prstGeom prst="rect">
            <a:avLst/>
          </a:prstGeom>
          <a:noFill/>
          <a:extLst>
            <a:ext uri="{909E8E84-426E-40DD-AFC4-6F175D3DCCD1}">
              <a14:hiddenFill xmlns="" xmlns:a14="http://schemas.microsoft.com/office/drawing/2010/main">
                <a:solidFill>
                  <a:srgbClr val="FFFFFF"/>
                </a:solidFill>
              </a14:hiddenFill>
            </a:ext>
          </a:extLst>
        </p:spPr>
      </p:pic>
      <p:pic>
        <p:nvPicPr>
          <p:cNvPr id="15380" name="Picture 20" descr="http://images.fixya.com/F/fedora/177x150/a2111005.jpg"/>
          <p:cNvPicPr>
            <a:picLocks noChangeAspect="1" noChangeArrowheads="1"/>
          </p:cNvPicPr>
          <p:nvPr/>
        </p:nvPicPr>
        <p:blipFill rotWithShape="1">
          <a:blip r:embed="rId10" cstate="print">
            <a:extLst>
              <a:ext uri="{28A0092B-C50C-407E-A947-70E740481C1C}">
                <a14:useLocalDpi xmlns="" xmlns:a14="http://schemas.microsoft.com/office/drawing/2010/main" val="0"/>
              </a:ext>
            </a:extLst>
          </a:blip>
          <a:srcRect/>
          <a:stretch/>
        </p:blipFill>
        <p:spPr bwMode="auto">
          <a:xfrm rot="21024750">
            <a:off x="4980513" y="1014554"/>
            <a:ext cx="1685925" cy="624859"/>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5382" name="Picture 22" descr="http://cdn.erictric.com/wp-content/uploads/2010/06/iOS-4-Logo.jpg"/>
          <p:cNvPicPr>
            <a:picLocks noChangeAspect="1" noChangeArrowheads="1"/>
          </p:cNvPicPr>
          <p:nvPr/>
        </p:nvPicPr>
        <p:blipFill rotWithShape="1">
          <a:blip r:embed="rId11" cstate="print">
            <a:extLst>
              <a:ext uri="{28A0092B-C50C-407E-A947-70E740481C1C}">
                <a14:useLocalDpi xmlns="" xmlns:a14="http://schemas.microsoft.com/office/drawing/2010/main" val="0"/>
              </a:ext>
            </a:extLst>
          </a:blip>
          <a:srcRect/>
          <a:stretch/>
        </p:blipFill>
        <p:spPr bwMode="auto">
          <a:xfrm rot="20668474">
            <a:off x="1086765" y="2214039"/>
            <a:ext cx="818928" cy="349742"/>
          </a:xfrm>
          <a:prstGeom prst="roundRect">
            <a:avLst/>
          </a:prstGeom>
          <a:noFill/>
          <a:extLst>
            <a:ext uri="{909E8E84-426E-40DD-AFC4-6F175D3DCCD1}">
              <a14:hiddenFill xmlns="" xmlns:a14="http://schemas.microsoft.com/office/drawing/2010/main">
                <a:solidFill>
                  <a:srgbClr val="FFFFFF"/>
                </a:solidFill>
              </a14:hiddenFill>
            </a:ext>
          </a:extLst>
        </p:spPr>
      </p:pic>
      <p:pic>
        <p:nvPicPr>
          <p:cNvPr id="15386" name="Picture 26" descr="http://www.bbin.in/en/wp-content/uploads/2010/08/800px-QNX_logo.svg_-300x127.png"/>
          <p:cNvPicPr>
            <a:picLocks noChangeAspect="1" noChangeArrowheads="1"/>
          </p:cNvPicPr>
          <p:nvPr/>
        </p:nvPicPr>
        <p:blipFill rotWithShape="1">
          <a:blip r:embed="rId12" cstate="print">
            <a:extLst>
              <a:ext uri="{28A0092B-C50C-407E-A947-70E740481C1C}">
                <a14:useLocalDpi xmlns="" xmlns:a14="http://schemas.microsoft.com/office/drawing/2010/main" val="0"/>
              </a:ext>
            </a:extLst>
          </a:blip>
          <a:srcRect l="-7472" t="-13453" r="-7472" b="-13453"/>
          <a:stretch/>
        </p:blipFill>
        <p:spPr bwMode="auto">
          <a:xfrm rot="340637">
            <a:off x="614785" y="3521838"/>
            <a:ext cx="1329174" cy="621238"/>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p:spPr>
      </p:pic>
      <p:pic>
        <p:nvPicPr>
          <p:cNvPr id="15388" name="Picture 28" descr="http://static.arstechnica.net/windows_embedded_small.png"/>
          <p:cNvPicPr>
            <a:picLocks noChangeAspect="1" noChangeArrowheads="1"/>
          </p:cNvPicPr>
          <p:nvPr/>
        </p:nvPicPr>
        <p:blipFill rotWithShape="1">
          <a:blip r:embed="rId13" cstate="print">
            <a:extLst>
              <a:ext uri="{28A0092B-C50C-407E-A947-70E740481C1C}">
                <a14:useLocalDpi xmlns="" xmlns:a14="http://schemas.microsoft.com/office/drawing/2010/main" val="0"/>
              </a:ext>
            </a:extLst>
          </a:blip>
          <a:srcRect/>
          <a:stretch/>
        </p:blipFill>
        <p:spPr bwMode="auto">
          <a:xfrm rot="280204">
            <a:off x="3709924" y="496142"/>
            <a:ext cx="1827391" cy="635299"/>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5390" name="Picture 30" descr="http://www.dataracks.net/images/freebsdLogo-large.jpg"/>
          <p:cNvPicPr>
            <a:picLocks noChangeAspect="1" noChangeArrowheads="1"/>
          </p:cNvPicPr>
          <p:nvPr/>
        </p:nvPicPr>
        <p:blipFill>
          <a:blip r:embed="rId14" cstate="print">
            <a:extLst>
              <a:ext uri="{28A0092B-C50C-407E-A947-70E740481C1C}">
                <a14:useLocalDpi xmlns="" xmlns:a14="http://schemas.microsoft.com/office/drawing/2010/main" val="0"/>
              </a:ext>
            </a:extLst>
          </a:blip>
          <a:srcRect/>
          <a:stretch>
            <a:fillRect/>
          </a:stretch>
        </p:blipFill>
        <p:spPr bwMode="auto">
          <a:xfrm rot="21081461">
            <a:off x="1767467" y="652367"/>
            <a:ext cx="743357" cy="874793"/>
          </a:xfrm>
          <a:prstGeom prst="roundRect">
            <a:avLst>
              <a:gd name="adj" fmla="val 6861"/>
            </a:avLst>
          </a:prstGeom>
          <a:noFill/>
          <a:extLst>
            <a:ext uri="{909E8E84-426E-40DD-AFC4-6F175D3DCCD1}">
              <a14:hiddenFill xmlns="" xmlns:a14="http://schemas.microsoft.com/office/drawing/2010/main">
                <a:solidFill>
                  <a:srgbClr val="FFFFFF"/>
                </a:solidFill>
              </a14:hiddenFill>
            </a:ext>
          </a:extLst>
        </p:spPr>
      </p:pic>
      <p:pic>
        <p:nvPicPr>
          <p:cNvPr id="15392" name="Picture 32" descr="http://www.hjackson.org/blog/debian-logo.png"/>
          <p:cNvPicPr>
            <a:picLocks noChangeAspect="1" noChangeArrowheads="1"/>
          </p:cNvPicPr>
          <p:nvPr/>
        </p:nvPicPr>
        <p:blipFill rotWithShape="1">
          <a:blip r:embed="rId15" cstate="print">
            <a:extLst>
              <a:ext uri="{28A0092B-C50C-407E-A947-70E740481C1C}">
                <a14:useLocalDpi xmlns="" xmlns:a14="http://schemas.microsoft.com/office/drawing/2010/main" val="0"/>
              </a:ext>
            </a:extLst>
          </a:blip>
          <a:srcRect/>
          <a:stretch/>
        </p:blipFill>
        <p:spPr bwMode="auto">
          <a:xfrm rot="21443247">
            <a:off x="7721198" y="2156293"/>
            <a:ext cx="1019003" cy="1023553"/>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p:spPr>
      </p:pic>
      <p:pic>
        <p:nvPicPr>
          <p:cNvPr id="15394" name="Picture 34" descr="http://www.mobiletopsoft.com/images/news/blackberry_logo.gif"/>
          <p:cNvPicPr>
            <a:picLocks noChangeAspect="1" noChangeArrowheads="1"/>
          </p:cNvPicPr>
          <p:nvPr/>
        </p:nvPicPr>
        <p:blipFill rotWithShape="1">
          <a:blip r:embed="rId16" cstate="print">
            <a:extLst>
              <a:ext uri="{28A0092B-C50C-407E-A947-70E740481C1C}">
                <a14:useLocalDpi xmlns="" xmlns:a14="http://schemas.microsoft.com/office/drawing/2010/main" val="0"/>
              </a:ext>
            </a:extLst>
          </a:blip>
          <a:srcRect t="11388" b="24613"/>
          <a:stretch/>
        </p:blipFill>
        <p:spPr bwMode="auto">
          <a:xfrm rot="21334579">
            <a:off x="478854" y="2749834"/>
            <a:ext cx="1000152" cy="600091"/>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a:extLst/>
        </p:spPr>
      </p:pic>
    </p:spTree>
    <p:extLst>
      <p:ext uri="{BB962C8B-B14F-4D97-AF65-F5344CB8AC3E}">
        <p14:creationId xmlns="" xmlns:p14="http://schemas.microsoft.com/office/powerpoint/2010/main" val="32741564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Операционни системи</a:t>
            </a:r>
            <a:endParaRPr lang="en-US" dirty="0"/>
          </a:p>
        </p:txBody>
      </p:sp>
      <p:sp>
        <p:nvSpPr>
          <p:cNvPr id="3" name="Content Placeholder 2"/>
          <p:cNvSpPr>
            <a:spLocks noGrp="1"/>
          </p:cNvSpPr>
          <p:nvPr>
            <p:ph idx="1"/>
          </p:nvPr>
        </p:nvSpPr>
        <p:spPr>
          <a:xfrm>
            <a:off x="228600" y="990600"/>
            <a:ext cx="8686800" cy="5638800"/>
          </a:xfrm>
        </p:spPr>
        <p:txBody>
          <a:bodyPr/>
          <a:lstStyle/>
          <a:p>
            <a:r>
              <a:rPr lang="bg-BG" sz="3000" dirty="0" smtClean="0"/>
              <a:t>Въпросите от този раздел по конспект обхващат следните области:</a:t>
            </a:r>
          </a:p>
          <a:p>
            <a:pPr lvl="1"/>
            <a:r>
              <a:rPr lang="bg-BG" sz="2800" dirty="0"/>
              <a:t>Операционни системи – понятия, основни функции и задачи, видове. Потребителски интерфейс – понятия, видове. Графичен интерфейс – понятия, основни обекти, основни операции, организация, настройки. Файл – понятия, характеристики. Файлова система – понятия, видове, логическа и физическа организация, основни обекти и действия с тях. Потребители, процеси, многозадачност</a:t>
            </a:r>
            <a:r>
              <a:rPr lang="bg-BG" sz="2800"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19</a:t>
            </a:fld>
            <a:endParaRPr lang="en-US" dirty="0"/>
          </a:p>
        </p:txBody>
      </p:sp>
    </p:spTree>
    <p:extLst>
      <p:ext uri="{BB962C8B-B14F-4D97-AF65-F5344CB8AC3E}">
        <p14:creationId xmlns="" xmlns:p14="http://schemas.microsoft.com/office/powerpoint/2010/main" val="30504814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76800"/>
            <a:ext cx="7924800" cy="685800"/>
          </a:xfrm>
        </p:spPr>
        <p:txBody>
          <a:bodyPr/>
          <a:lstStyle/>
          <a:p>
            <a:r>
              <a:rPr lang="bg-BG" dirty="0" smtClean="0"/>
              <a:t>Компютърни системи</a:t>
            </a:r>
            <a:endParaRPr lang="en-US" dirty="0"/>
          </a:p>
        </p:txBody>
      </p:sp>
      <p:sp>
        <p:nvSpPr>
          <p:cNvPr id="3" name="Subtitle 2"/>
          <p:cNvSpPr>
            <a:spLocks noGrp="1"/>
          </p:cNvSpPr>
          <p:nvPr>
            <p:ph type="subTitle" idx="1"/>
          </p:nvPr>
        </p:nvSpPr>
        <p:spPr>
          <a:xfrm>
            <a:off x="609600" y="5603079"/>
            <a:ext cx="7924800" cy="569120"/>
          </a:xfrm>
        </p:spPr>
        <p:txBody>
          <a:bodyPr/>
          <a:lstStyle/>
          <a:p>
            <a:r>
              <a:rPr lang="bg-BG" dirty="0" smtClean="0"/>
              <a:t>Хардуерни въпроси</a:t>
            </a:r>
            <a:endParaRPr lang="en-US" dirty="0"/>
          </a:p>
        </p:txBody>
      </p:sp>
      <p:pic>
        <p:nvPicPr>
          <p:cNvPr id="1031" name="Picture 7"/>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597966" y="949679"/>
            <a:ext cx="3806017" cy="361249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21315045">
            <a:off x="905401" y="827860"/>
            <a:ext cx="3581400" cy="3612489"/>
          </a:xfrm>
          <a:prstGeom prst="rect">
            <a:avLst/>
          </a:prstGeom>
          <a:noFill/>
          <a:ln>
            <a:noFill/>
          </a:ln>
          <a:effectLst>
            <a:glow rad="152400">
              <a:schemeClr val="accent4">
                <a:satMod val="175000"/>
                <a:alpha val="10000"/>
              </a:schemeClr>
            </a:glow>
            <a:outerShdw dist="35921" dir="2700000" algn="ctr" rotWithShape="0">
              <a:schemeClr val="bg2"/>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41243878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5"/>
            </a:pPr>
            <a:r>
              <a:rPr lang="en-US" dirty="0" smtClean="0">
                <a:effectLst/>
              </a:rPr>
              <a:t>On </a:t>
            </a:r>
            <a:r>
              <a:rPr lang="en-US" dirty="0">
                <a:effectLst/>
              </a:rPr>
              <a:t>which of the following file systems is not possible to have an access control lists (ACL) </a:t>
            </a:r>
          </a:p>
          <a:p>
            <a:endParaRPr lang="en-US" dirty="0" smtClean="0"/>
          </a:p>
          <a:p>
            <a:pPr marL="871538" lvl="1" indent="-514350">
              <a:buFont typeface="+mj-lt"/>
              <a:buAutoNum type="alphaLcParenR"/>
            </a:pPr>
            <a:r>
              <a:rPr lang="en-US" dirty="0">
                <a:effectLst/>
              </a:rPr>
              <a:t>NTFS</a:t>
            </a:r>
          </a:p>
          <a:p>
            <a:pPr marL="871538" lvl="1" indent="-514350">
              <a:buFont typeface="+mj-lt"/>
              <a:buAutoNum type="alphaLcParenR"/>
            </a:pPr>
            <a:r>
              <a:rPr lang="bg-BG" dirty="0">
                <a:effectLst/>
              </a:rPr>
              <a:t>FAT32</a:t>
            </a:r>
            <a:endParaRPr lang="en-US" dirty="0">
              <a:effectLst/>
            </a:endParaRPr>
          </a:p>
          <a:p>
            <a:pPr marL="871538" lvl="1" indent="-514350">
              <a:buFont typeface="+mj-lt"/>
              <a:buAutoNum type="alphaLcParenR"/>
            </a:pPr>
            <a:r>
              <a:rPr lang="en-US" dirty="0">
                <a:effectLst/>
              </a:rPr>
              <a:t>GFS2 </a:t>
            </a:r>
          </a:p>
          <a:p>
            <a:pPr marL="871538" lvl="1" indent="-514350">
              <a:buFont typeface="+mj-lt"/>
              <a:buAutoNum type="alphaLcParenR"/>
            </a:pPr>
            <a:r>
              <a:rPr lang="en-US" dirty="0">
                <a:effectLst/>
              </a:rPr>
              <a:t>Ext4</a:t>
            </a:r>
          </a:p>
          <a:p>
            <a:pPr marL="871538" lvl="1" indent="-514350">
              <a:buFont typeface="+mj-lt"/>
              <a:buAutoNum type="alphaLcParenR"/>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20</a:t>
            </a:fld>
            <a:endParaRPr lang="en-US" dirty="0"/>
          </a:p>
        </p:txBody>
      </p:sp>
      <p:sp>
        <p:nvSpPr>
          <p:cNvPr id="5" name="Oval 4"/>
          <p:cNvSpPr/>
          <p:nvPr/>
        </p:nvSpPr>
        <p:spPr>
          <a:xfrm>
            <a:off x="4953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08566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endParaRPr lang="en-US" dirty="0" smtClean="0">
              <a:solidFill>
                <a:srgbClr val="9BCC00"/>
              </a:solidFill>
            </a:endParaRPr>
          </a:p>
          <a:p>
            <a:r>
              <a:rPr lang="en-US" u="sng" dirty="0" smtClean="0">
                <a:solidFill>
                  <a:srgbClr val="9BCC00"/>
                </a:solidFill>
              </a:rPr>
              <a:t>Info</a:t>
            </a:r>
            <a:r>
              <a:rPr lang="en-US" dirty="0" smtClean="0"/>
              <a:t>:</a:t>
            </a:r>
            <a:endParaRPr lang="bg-BG" dirty="0" smtClean="0"/>
          </a:p>
          <a:p>
            <a:r>
              <a:rPr lang="bg-BG" dirty="0" smtClean="0">
                <a:effectLst/>
              </a:rPr>
              <a:t>NTFS </a:t>
            </a:r>
            <a:r>
              <a:rPr lang="bg-BG" dirty="0">
                <a:effectLst/>
              </a:rPr>
              <a:t>has several technical improvements over FAT and HPFS, such as improved support for metadata, and the use of advanced data structures to improve performance, reliability, and disk space utilization, plus additional extensions, such as security access control lists (ACL) and file system journaling</a:t>
            </a:r>
            <a:r>
              <a:rPr lang="bg-BG" dirty="0" smtClean="0">
                <a:effectLst/>
              </a:rPr>
              <a:t>.</a:t>
            </a:r>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21</a:t>
            </a:fld>
            <a:endParaRPr lang="en-US" dirty="0"/>
          </a:p>
        </p:txBody>
      </p:sp>
    </p:spTree>
    <p:extLst>
      <p:ext uri="{BB962C8B-B14F-4D97-AF65-F5344CB8AC3E}">
        <p14:creationId xmlns="" xmlns:p14="http://schemas.microsoft.com/office/powerpoint/2010/main" val="15681359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90601" y="1219201"/>
            <a:ext cx="7169182" cy="2485144"/>
          </a:xfrm>
          <a:prstGeom prst="roundRect">
            <a:avLst>
              <a:gd name="adj" fmla="val 8594"/>
            </a:avLst>
          </a:prstGeom>
          <a:solidFill>
            <a:srgbClr val="FFFFFF">
              <a:shade val="85000"/>
            </a:srgbClr>
          </a:solidFill>
          <a:ln>
            <a:solidFill>
              <a:schemeClr val="accent5">
                <a:lumMod val="50000"/>
              </a:schemeClr>
            </a:solidFill>
          </a:ln>
          <a:effectLst>
            <a:reflection blurRad="12700" stA="38000" endPos="28000" dist="5000" dir="5400000" sy="-100000" algn="bl" rotWithShape="0"/>
          </a:effectLst>
        </p:spPr>
      </p:pic>
      <p:sp>
        <p:nvSpPr>
          <p:cNvPr id="8" name="Title 1"/>
          <p:cNvSpPr>
            <a:spLocks noGrp="1"/>
          </p:cNvSpPr>
          <p:nvPr>
            <p:ph type="ctrTitle"/>
          </p:nvPr>
        </p:nvSpPr>
        <p:spPr>
          <a:xfrm>
            <a:off x="609600" y="4191001"/>
            <a:ext cx="7924800" cy="685800"/>
          </a:xfrm>
        </p:spPr>
        <p:txBody>
          <a:bodyPr/>
          <a:lstStyle/>
          <a:p>
            <a:r>
              <a:rPr lang="en-US" dirty="0" smtClean="0"/>
              <a:t>Software engineering</a:t>
            </a:r>
            <a:endParaRPr lang="en-US" dirty="0"/>
          </a:p>
        </p:txBody>
      </p:sp>
      <p:sp>
        <p:nvSpPr>
          <p:cNvPr id="12" name="Subtitle 2"/>
          <p:cNvSpPr>
            <a:spLocks noGrp="1"/>
          </p:cNvSpPr>
          <p:nvPr>
            <p:ph type="subTitle" idx="1"/>
          </p:nvPr>
        </p:nvSpPr>
        <p:spPr>
          <a:xfrm>
            <a:off x="609600" y="5145880"/>
            <a:ext cx="7924800" cy="1026320"/>
          </a:xfrm>
        </p:spPr>
        <p:txBody>
          <a:bodyPr/>
          <a:lstStyle/>
          <a:p>
            <a:r>
              <a:rPr smtClean="0"/>
              <a:t>Analysis</a:t>
            </a:r>
            <a:r>
              <a:rPr lang="bg-BG" dirty="0" smtClean="0"/>
              <a:t>, </a:t>
            </a:r>
            <a:r>
              <a:rPr smtClean="0"/>
              <a:t>specification</a:t>
            </a:r>
            <a:r>
              <a:rPr lang="bg-BG" dirty="0" smtClean="0"/>
              <a:t>, </a:t>
            </a:r>
            <a:r>
              <a:rPr smtClean="0"/>
              <a:t>design</a:t>
            </a:r>
            <a:r>
              <a:rPr lang="bg-BG" dirty="0" smtClean="0"/>
              <a:t>, </a:t>
            </a:r>
            <a:r>
              <a:rPr smtClean="0"/>
              <a:t>prototype</a:t>
            </a:r>
            <a:r>
              <a:rPr lang="bg-BG" dirty="0" smtClean="0"/>
              <a:t>, </a:t>
            </a:r>
            <a:r>
              <a:rPr smtClean="0"/>
              <a:t>implementation</a:t>
            </a:r>
            <a:r>
              <a:rPr lang="bg-BG" dirty="0" smtClean="0"/>
              <a:t>, </a:t>
            </a:r>
            <a:r>
              <a:rPr smtClean="0"/>
              <a:t>testing</a:t>
            </a:r>
            <a:r>
              <a:rPr lang="bg-BG" dirty="0" smtClean="0"/>
              <a:t>, </a:t>
            </a:r>
            <a:r>
              <a:rPr smtClean="0"/>
              <a:t>support</a:t>
            </a:r>
            <a:r>
              <a:rPr lang="bg-BG" dirty="0" smtClean="0"/>
              <a:t>, …</a:t>
            </a:r>
            <a:endParaRPr lang="en-US" dirty="0"/>
          </a:p>
        </p:txBody>
      </p:sp>
    </p:spTree>
    <p:extLst>
      <p:ext uri="{BB962C8B-B14F-4D97-AF65-F5344CB8AC3E}">
        <p14:creationId xmlns:p14="http://schemas.microsoft.com/office/powerpoint/2010/main" xmlns="" val="14266658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Софтуерно инженерство</a:t>
            </a:r>
            <a:endParaRPr lang="en-US" dirty="0"/>
          </a:p>
        </p:txBody>
      </p:sp>
      <p:sp>
        <p:nvSpPr>
          <p:cNvPr id="3" name="Content Placeholder 2"/>
          <p:cNvSpPr>
            <a:spLocks noGrp="1"/>
          </p:cNvSpPr>
          <p:nvPr>
            <p:ph idx="1"/>
          </p:nvPr>
        </p:nvSpPr>
        <p:spPr>
          <a:xfrm>
            <a:off x="228600" y="990600"/>
            <a:ext cx="8686800" cy="5638800"/>
          </a:xfrm>
        </p:spPr>
        <p:txBody>
          <a:bodyPr/>
          <a:lstStyle/>
          <a:p>
            <a:r>
              <a:rPr lang="bg-BG" dirty="0" smtClean="0"/>
              <a:t>Въпросите от този раздел по конспект обхващат следните области:</a:t>
            </a:r>
          </a:p>
          <a:p>
            <a:pPr lvl="1"/>
            <a:r>
              <a:rPr lang="ru-RU" dirty="0" smtClean="0"/>
              <a:t>Основни </a:t>
            </a:r>
            <a:r>
              <a:rPr lang="ru-RU" dirty="0"/>
              <a:t>фази от изпълнението на проект – анализ, моделиране, проектиране, създаване на прототип, имплементация, проверка (тестване и осигуряване на качеството), подобряване и усъвършенстване, документиране, съпровождане. Методи за моделиране. UML. Оценка на достоверността от изпълнението на проект. Планиране и управление на проекти.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23</a:t>
            </a:fld>
            <a:endParaRPr lang="en-US" dirty="0"/>
          </a:p>
        </p:txBody>
      </p:sp>
    </p:spTree>
    <p:extLst>
      <p:ext uri="{BB962C8B-B14F-4D97-AF65-F5344CB8AC3E}">
        <p14:creationId xmlns="" xmlns:p14="http://schemas.microsoft.com/office/powerpoint/2010/main" val="26578662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1252534"/>
            <a:ext cx="8686800" cy="4352932"/>
          </a:xfrm>
        </p:spPr>
        <p:txBody>
          <a:bodyPr/>
          <a:lstStyle/>
          <a:p>
            <a:pPr marL="514350" indent="-514350">
              <a:buSzPct val="100000"/>
              <a:buFont typeface="+mj-lt"/>
              <a:buAutoNum type="arabicPeriod" startAt="6"/>
            </a:pPr>
            <a:r>
              <a:rPr lang="en-US" dirty="0" smtClean="0"/>
              <a:t>Which software development methodology is plan-driven?</a:t>
            </a:r>
            <a:endParaRPr lang="bg-BG" dirty="0" smtClean="0"/>
          </a:p>
          <a:p>
            <a:pPr marL="871538" lvl="1" indent="-514350">
              <a:buFont typeface="+mj-lt"/>
              <a:buAutoNum type="alphaLcParenR"/>
            </a:pPr>
            <a:r>
              <a:rPr lang="en-US" dirty="0" smtClean="0"/>
              <a:t>Agile</a:t>
            </a:r>
          </a:p>
          <a:p>
            <a:pPr marL="871538" lvl="1" indent="-514350">
              <a:buFont typeface="+mj-lt"/>
              <a:buAutoNum type="alphaLcParenR"/>
            </a:pPr>
            <a:r>
              <a:rPr lang="en-US" dirty="0" smtClean="0"/>
              <a:t>Waterfall</a:t>
            </a:r>
          </a:p>
          <a:p>
            <a:pPr marL="871538" lvl="1" indent="-514350">
              <a:buFont typeface="+mj-lt"/>
              <a:buAutoNum type="alphaLcParenR"/>
            </a:pPr>
            <a:r>
              <a:rPr lang="en-US" dirty="0" smtClean="0"/>
              <a:t>RAD (Rapid Application Development)</a:t>
            </a:r>
          </a:p>
          <a:p>
            <a:pPr marL="871538" lvl="1" indent="-514350">
              <a:buFont typeface="+mj-lt"/>
              <a:buAutoNum type="alphaLcParenR"/>
            </a:pPr>
            <a:r>
              <a:rPr lang="en-US" dirty="0" smtClean="0"/>
              <a:t>"Cowboy Coding"</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sp>
        <p:nvSpPr>
          <p:cNvPr id="5" name="Oval 4"/>
          <p:cNvSpPr/>
          <p:nvPr/>
        </p:nvSpPr>
        <p:spPr>
          <a:xfrm>
            <a:off x="500034" y="307181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250996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a:xfrm>
            <a:off x="228600" y="990600"/>
            <a:ext cx="8686800" cy="5638800"/>
          </a:xfrm>
        </p:spPr>
        <p:txBody>
          <a:bodyPr/>
          <a:lstStyle/>
          <a:p>
            <a:r>
              <a:rPr lang="en-US" sz="2600" dirty="0" smtClean="0"/>
              <a:t>Agile methods break tasks into small increments with minimal planning.</a:t>
            </a:r>
            <a:endParaRPr lang="ru-RU" sz="2600" dirty="0" smtClean="0"/>
          </a:p>
          <a:p>
            <a:r>
              <a:rPr lang="en-US" sz="2600" dirty="0" smtClean="0"/>
              <a:t>RAD uses minimal planning in favor of rapid prototyping.</a:t>
            </a:r>
            <a:endParaRPr lang="ru-RU" sz="2600" dirty="0" smtClean="0"/>
          </a:p>
          <a:p>
            <a:r>
              <a:rPr lang="en-US" sz="2600" dirty="0" smtClean="0"/>
              <a:t>In "cowboy coding", there is a lack of formal software project management methodologies.</a:t>
            </a:r>
            <a:endParaRPr lang="ru-RU" sz="2600" dirty="0" smtClean="0"/>
          </a:p>
          <a:p>
            <a:r>
              <a:rPr lang="en-US" sz="2600" dirty="0" smtClean="0"/>
              <a:t>Managing software development with the Waterfall Model is to investigate what the system is supposed to do, make plans so that it does what it is supposed to do, and to </a:t>
            </a:r>
            <a:r>
              <a:rPr lang="en-US" sz="2600" u="sng" dirty="0" smtClean="0"/>
              <a:t>stick to that plan</a:t>
            </a:r>
            <a:r>
              <a:rPr lang="en-US" sz="2600" dirty="0" smtClean="0"/>
              <a:t>.</a:t>
            </a:r>
          </a:p>
          <a:p>
            <a:r>
              <a:rPr lang="en-US" sz="1800" dirty="0" smtClean="0"/>
              <a:t>For more information:</a:t>
            </a:r>
          </a:p>
          <a:p>
            <a:pPr lvl="1"/>
            <a:r>
              <a:rPr lang="en-US" sz="1800" dirty="0" smtClean="0">
                <a:hlinkClick r:id="rId2"/>
              </a:rPr>
              <a:t> Agile (CodeProject)</a:t>
            </a:r>
            <a:r>
              <a:rPr lang="en-US" sz="1800" dirty="0" smtClean="0"/>
              <a:t>		</a:t>
            </a:r>
            <a:r>
              <a:rPr lang="en-US" sz="1800" dirty="0" smtClean="0">
                <a:hlinkClick r:id="rId3"/>
              </a:rPr>
              <a:t>RAD (Wikipedia)</a:t>
            </a:r>
            <a:r>
              <a:rPr lang="en-US" sz="1800" dirty="0" smtClean="0"/>
              <a:t>	</a:t>
            </a:r>
            <a:r>
              <a:rPr lang="en-US" sz="1800" dirty="0" smtClean="0">
                <a:hlinkClick r:id="rId4"/>
              </a:rPr>
              <a:t>Cowboy Coding (Wikipedia)</a:t>
            </a:r>
            <a:endParaRPr lang="en-US" sz="1800" dirty="0" smtClean="0"/>
          </a:p>
          <a:p>
            <a:pPr lvl="1"/>
            <a:r>
              <a:rPr lang="en-US" sz="1800" dirty="0" smtClean="0"/>
              <a:t>Plan-driven</a:t>
            </a:r>
            <a:r>
              <a:rPr lang="bg-BG" sz="1800" dirty="0" smtClean="0"/>
              <a:t>:</a:t>
            </a:r>
            <a:r>
              <a:rPr lang="en-US" sz="1800" dirty="0" smtClean="0"/>
              <a:t>		</a:t>
            </a:r>
            <a:r>
              <a:rPr lang="bg-BG" sz="1800" dirty="0" smtClean="0"/>
              <a:t> </a:t>
            </a:r>
            <a:r>
              <a:rPr lang="en-US" sz="1800" dirty="0" smtClean="0">
                <a:hlinkClick r:id="rId5"/>
              </a:rPr>
              <a:t>Wikiversity</a:t>
            </a:r>
            <a:r>
              <a:rPr lang="en-US" sz="1800" dirty="0" smtClean="0"/>
              <a:t>		</a:t>
            </a:r>
            <a:r>
              <a:rPr lang="en-US" sz="1800" dirty="0" smtClean="0">
                <a:hlinkClick r:id="rId6"/>
              </a:rPr>
              <a:t>Applitude</a:t>
            </a:r>
            <a:endParaRPr lang="en-US" sz="1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25</a:t>
            </a:fld>
            <a:endParaRPr lang="en-US" dirty="0"/>
          </a:p>
        </p:txBody>
      </p:sp>
    </p:spTree>
    <p:extLst>
      <p:ext uri="{BB962C8B-B14F-4D97-AF65-F5344CB8AC3E}">
        <p14:creationId xmlns:p14="http://schemas.microsoft.com/office/powerpoint/2010/main" xmlns="" val="31859869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ctrTitle"/>
          </p:nvPr>
        </p:nvSpPr>
        <p:spPr>
          <a:xfrm>
            <a:off x="609600" y="4800601"/>
            <a:ext cx="7924800" cy="685800"/>
          </a:xfrm>
        </p:spPr>
        <p:txBody>
          <a:bodyPr/>
          <a:lstStyle/>
          <a:p>
            <a:r>
              <a:rPr lang="en-US" dirty="0" smtClean="0"/>
              <a:t>Data compression</a:t>
            </a:r>
            <a:endParaRPr lang="en-US" dirty="0"/>
          </a:p>
        </p:txBody>
      </p:sp>
      <p:sp>
        <p:nvSpPr>
          <p:cNvPr id="32" name="Subtitle 2"/>
          <p:cNvSpPr>
            <a:spLocks noGrp="1"/>
          </p:cNvSpPr>
          <p:nvPr>
            <p:ph type="subTitle" idx="1"/>
          </p:nvPr>
        </p:nvSpPr>
        <p:spPr>
          <a:xfrm>
            <a:off x="609600" y="5603080"/>
            <a:ext cx="7924800" cy="569120"/>
          </a:xfrm>
        </p:spPr>
        <p:txBody>
          <a:bodyPr/>
          <a:lstStyle/>
          <a:p>
            <a:r>
              <a:rPr smtClean="0"/>
              <a:t>Compression algorithms</a:t>
            </a:r>
            <a:r>
              <a:rPr lang="bg-BG" dirty="0" smtClean="0"/>
              <a:t>, </a:t>
            </a:r>
            <a:r>
              <a:rPr smtClean="0"/>
              <a:t>archiving software</a:t>
            </a:r>
            <a:endParaRPr lang="en-US" dirty="0"/>
          </a:p>
        </p:txBody>
      </p:sp>
      <p:pic>
        <p:nvPicPr>
          <p:cNvPr id="33" name="Picture 2" descr="http://www.di.ens.fr/~cherniav/images/data.jpg"/>
          <p:cNvPicPr>
            <a:picLocks noChangeAspect="1" noChangeArrowheads="1"/>
          </p:cNvPicPr>
          <p:nvPr/>
        </p:nvPicPr>
        <p:blipFill>
          <a:blip r:embed="rId2">
            <a:extLst>
              <a:ext uri="{BEBA8EAE-BF5A-486C-A8C5-ECC9F3942E4B}">
                <a14:imgProps xmlns:a14="http://schemas.microsoft.com/office/drawing/2010/main" xmlns="">
                  <a14:imgLayer r:embed="rId3">
                    <a14:imgEffect>
                      <a14:brightnessContrast bright="20000"/>
                    </a14:imgEffect>
                  </a14:imgLayer>
                </a14:imgProps>
              </a:ext>
              <a:ext uri="{28A0092B-C50C-407E-A947-70E740481C1C}">
                <a14:useLocalDpi xmlns:a14="http://schemas.microsoft.com/office/drawing/2010/main" xmlns="" val="0"/>
              </a:ext>
            </a:extLst>
          </a:blip>
          <a:srcRect/>
          <a:stretch>
            <a:fillRect/>
          </a:stretch>
        </p:blipFill>
        <p:spPr bwMode="auto">
          <a:xfrm>
            <a:off x="807155" y="1257299"/>
            <a:ext cx="3829050" cy="3009901"/>
          </a:xfrm>
          <a:prstGeom prst="roundRect">
            <a:avLst>
              <a:gd name="adj" fmla="val 3915"/>
            </a:avLst>
          </a:prstGeom>
          <a:noFill/>
          <a:ln>
            <a:noFill/>
          </a:ln>
          <a:effectLst>
            <a:outerShdw blurRad="127000" dist="38100" dir="2700000" algn="ctr">
              <a:srgbClr val="000000">
                <a:alpha val="45000"/>
              </a:srgbClr>
            </a:outerShdw>
          </a:effectLst>
          <a:scene3d>
            <a:camera prst="perspectiveContrastingRightFacing">
              <a:rot lat="20885729" lon="20316383" rev="21463455"/>
            </a:camera>
            <a:lightRig rig="soft" dir="t">
              <a:rot lat="0" lon="0" rev="0"/>
            </a:lightRig>
          </a:scene3d>
          <a:sp3d prstMaterial="translucentPowder">
            <a:bevelT w="203200" h="50800" prst="softRound"/>
          </a:sp3d>
          <a:extLst>
            <a:ext uri="{909E8E84-426E-40DD-AFC4-6F175D3DCCD1}">
              <a14:hiddenFill xmlns:a14="http://schemas.microsoft.com/office/drawing/2010/main" xmlns="">
                <a:solidFill>
                  <a:srgbClr val="FFFFFF"/>
                </a:solidFill>
              </a14:hiddenFill>
            </a:ext>
          </a:extLst>
        </p:spPr>
      </p:pic>
      <p:pic>
        <p:nvPicPr>
          <p:cNvPr id="34" name="Picture 4" descr="http://web.mit.edu/newsoffice/images/article_images/20091217161424-4.jpg"/>
          <p:cNvPicPr>
            <a:picLocks noChangeAspect="1" noChangeArrowheads="1"/>
          </p:cNvPicPr>
          <p:nvPr/>
        </p:nvPicPr>
        <p:blipFill>
          <a:blip r:embed="rId4">
            <a:extLst>
              <a:ext uri="{BEBA8EAE-BF5A-486C-A8C5-ECC9F3942E4B}">
                <a14:imgProps xmlns:a14="http://schemas.microsoft.com/office/drawing/2010/main" xmlns="">
                  <a14:imgLayer r:embed="rId5">
                    <a14:imgEffect>
                      <a14:brightnessContrast bright="20000" contrast="40000"/>
                    </a14:imgEffect>
                  </a14:imgLayer>
                </a14:imgProps>
              </a:ext>
              <a:ext uri="{28A0092B-C50C-407E-A947-70E740481C1C}">
                <a14:useLocalDpi xmlns:a14="http://schemas.microsoft.com/office/drawing/2010/main" xmlns="" val="0"/>
              </a:ext>
            </a:extLst>
          </a:blip>
          <a:srcRect/>
          <a:stretch>
            <a:fillRect/>
          </a:stretch>
        </p:blipFill>
        <p:spPr bwMode="auto">
          <a:xfrm>
            <a:off x="3987800" y="1143000"/>
            <a:ext cx="4165600" cy="3124200"/>
          </a:xfrm>
          <a:prstGeom prst="roundRect">
            <a:avLst>
              <a:gd name="adj" fmla="val 3659"/>
            </a:avLst>
          </a:prstGeom>
          <a:noFill/>
          <a:ln>
            <a:noFill/>
          </a:ln>
          <a:effectLst>
            <a:outerShdw blurRad="127000" dist="38100" dir="2700000" algn="ctr">
              <a:srgbClr val="000000">
                <a:alpha val="45000"/>
              </a:srgbClr>
            </a:outerShdw>
          </a:effectLst>
          <a:scene3d>
            <a:camera prst="perspectiveFront" fov="2700000">
              <a:rot lat="20376001" lon="1938000" rev="20712002"/>
            </a:camera>
            <a:lightRig rig="soft" dir="t">
              <a:rot lat="0" lon="0" rev="0"/>
            </a:lightRig>
          </a:scene3d>
          <a:sp3d prstMaterial="translucentPowder">
            <a:bevelT w="203200" h="50800" prst="softRound"/>
          </a:sp3d>
          <a:extLst>
            <a:ext uri="{909E8E84-426E-40DD-AFC4-6F175D3DCCD1}">
              <a14:hiddenFill xmlns:a14="http://schemas.microsoft.com/office/drawing/2010/main" xmlns="">
                <a:solidFill>
                  <a:srgbClr val="FFFFFF"/>
                </a:solidFill>
              </a14:hiddenFill>
            </a:ext>
          </a:extLst>
        </p:spPr>
      </p:pic>
      <p:pic>
        <p:nvPicPr>
          <p:cNvPr id="35" name="Picture 6" descr="http://t2.gstatic.com/images?q=tbn:NyRmokIuyyzZhM:http://portableapps.com/files/images/logos/7-zip.png&amp;t=1"/>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rot="21191018">
            <a:off x="1707953" y="846144"/>
            <a:ext cx="1041597" cy="593711"/>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36" name="Picture 8" descr="http://t2.gstatic.com/images?q=tbn:rGUKQ6YrwerA5M:http://img.photobucket.com/albums/v63/umaranjum/Feburary/gzip3d.png&amp;t=1"/>
          <p:cNvPicPr>
            <a:picLocks noChangeAspect="1" noChangeArrowheads="1"/>
          </p:cNvPicPr>
          <p:nvPr/>
        </p:nvPicPr>
        <p:blipFill>
          <a:blip r:embed="rId7" cstate="screen">
            <a:extLst>
              <a:ext uri="{BEBA8EAE-BF5A-486C-A8C5-ECC9F3942E4B}">
                <a14:imgProps xmlns:a14="http://schemas.microsoft.com/office/drawing/2010/main" xmlns="">
                  <a14:imgLayer r:embed="rId8">
                    <a14:imgEffect>
                      <a14:brightnessContrast bright="-20000" contrast="40000"/>
                    </a14:imgEffect>
                  </a14:imgLayer>
                </a14:imgProps>
              </a:ext>
              <a:ext uri="{28A0092B-C50C-407E-A947-70E740481C1C}">
                <a14:useLocalDpi xmlns:a14="http://schemas.microsoft.com/office/drawing/2010/main" xmlns="" val="0"/>
              </a:ext>
            </a:extLst>
          </a:blip>
          <a:srcRect/>
          <a:stretch>
            <a:fillRect/>
          </a:stretch>
        </p:blipFill>
        <p:spPr bwMode="auto">
          <a:xfrm rot="21326303">
            <a:off x="3476297" y="3677088"/>
            <a:ext cx="1085019" cy="717293"/>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37" name="Picture 10" descr="http://www.hbp.com/images/winzip_logo.jpg"/>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rot="21421823">
            <a:off x="7315626" y="3625342"/>
            <a:ext cx="738721" cy="792446"/>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38" name="Picture 12" descr="http://2.bp.blogspot.com/_QCueOts1jT0/Sfn0fQih-1I/AAAAAAAACXU/glsUpttVkdc/s400/winrar.jpg"/>
          <p:cNvPicPr>
            <a:picLocks noChangeAspect="1" noChangeArrowheads="1"/>
          </p:cNvPicPr>
          <p:nvPr/>
        </p:nvPicPr>
        <p:blipFill rotWithShape="1">
          <a:blip r:embed="rId10" cstate="screen">
            <a:extLst>
              <a:ext uri="{28A0092B-C50C-407E-A947-70E740481C1C}">
                <a14:useLocalDpi xmlns:a14="http://schemas.microsoft.com/office/drawing/2010/main" xmlns="" val="0"/>
              </a:ext>
            </a:extLst>
          </a:blip>
          <a:srcRect/>
          <a:stretch/>
        </p:blipFill>
        <p:spPr bwMode="auto">
          <a:xfrm rot="366306">
            <a:off x="652481" y="3465239"/>
            <a:ext cx="1010375" cy="945507"/>
          </a:xfrm>
          <a:prstGeom prst="roundRect">
            <a:avLst>
              <a:gd name="adj" fmla="val 5210"/>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39" name="Picture 14" descr="http://t0.gstatic.com/images?q=tbn:ANd9GcRYfS27MIn7aBAIBzHUSQNX0rqpZrAwzog5vjLw9st7CqFwD74&amp;t=1&amp;usg=__0MYBxnhHsso04yawZHG5FYwbhzs="/>
          <p:cNvPicPr>
            <a:picLocks noChangeAspect="1" noChangeArrowheads="1"/>
          </p:cNvPicPr>
          <p:nvPr/>
        </p:nvPicPr>
        <p:blipFill>
          <a:blip r:embed="rId11">
            <a:extLst>
              <a:ext uri="{28A0092B-C50C-407E-A947-70E740481C1C}">
                <a14:useLocalDpi xmlns:a14="http://schemas.microsoft.com/office/drawing/2010/main" xmlns="" val="0"/>
              </a:ext>
            </a:extLst>
          </a:blip>
          <a:srcRect/>
          <a:stretch>
            <a:fillRect/>
          </a:stretch>
        </p:blipFill>
        <p:spPr bwMode="auto">
          <a:xfrm rot="20893829">
            <a:off x="7423546" y="827000"/>
            <a:ext cx="976846" cy="1355263"/>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40" name="Picture 16" descr="http://1.bp.blogspot.com/_WDytkVEEwXI/TJd4ylKFF8I/AAAAAAAACAw/Qt7TMFxomhg/s1600/WinISO.jpg"/>
          <p:cNvPicPr>
            <a:picLocks noChangeAspect="1" noChangeArrowheads="1"/>
          </p:cNvPicPr>
          <p:nvPr/>
        </p:nvPicPr>
        <p:blipFill>
          <a:blip r:embed="rId12" cstate="screen">
            <a:extLst>
              <a:ext uri="{28A0092B-C50C-407E-A947-70E740481C1C}">
                <a14:useLocalDpi xmlns:a14="http://schemas.microsoft.com/office/drawing/2010/main" xmlns="" val="0"/>
              </a:ext>
            </a:extLst>
          </a:blip>
          <a:srcRect/>
          <a:stretch>
            <a:fillRect/>
          </a:stretch>
        </p:blipFill>
        <p:spPr bwMode="auto">
          <a:xfrm rot="21359808">
            <a:off x="4205612" y="1249824"/>
            <a:ext cx="718392" cy="993954"/>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41" name="Picture 20" descr="http://al-wed.com/prodownload/n915.png"/>
          <p:cNvPicPr>
            <a:picLocks noChangeAspect="1" noChangeArrowheads="1"/>
          </p:cNvPicPr>
          <p:nvPr/>
        </p:nvPicPr>
        <p:blipFill>
          <a:blip r:embed="rId13" cstate="screen">
            <a:extLst>
              <a:ext uri="{28A0092B-C50C-407E-A947-70E740481C1C}">
                <a14:useLocalDpi xmlns:a14="http://schemas.microsoft.com/office/drawing/2010/main" xmlns="" val="0"/>
              </a:ext>
            </a:extLst>
          </a:blip>
          <a:srcRect/>
          <a:stretch>
            <a:fillRect/>
          </a:stretch>
        </p:blipFill>
        <p:spPr bwMode="auto">
          <a:xfrm rot="168128">
            <a:off x="5308255" y="3625108"/>
            <a:ext cx="1228846" cy="688666"/>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8836653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Компресиране на данни</a:t>
            </a:r>
            <a:endParaRPr lang="en-US" dirty="0"/>
          </a:p>
        </p:txBody>
      </p:sp>
      <p:sp>
        <p:nvSpPr>
          <p:cNvPr id="3" name="Content Placeholder 2"/>
          <p:cNvSpPr>
            <a:spLocks noGrp="1"/>
          </p:cNvSpPr>
          <p:nvPr>
            <p:ph idx="1"/>
          </p:nvPr>
        </p:nvSpPr>
        <p:spPr>
          <a:xfrm>
            <a:off x="228600" y="990600"/>
            <a:ext cx="8686800" cy="5638800"/>
          </a:xfrm>
        </p:spPr>
        <p:txBody>
          <a:bodyPr/>
          <a:lstStyle/>
          <a:p>
            <a:r>
              <a:rPr lang="bg-BG" dirty="0" smtClean="0"/>
              <a:t>Въпросите от този раздел по конспект обхващат следните области:</a:t>
            </a:r>
          </a:p>
          <a:p>
            <a:pPr lvl="1"/>
            <a:r>
              <a:rPr lang="bg-BG" dirty="0"/>
              <a:t>Компресиране и декомпресиране на данни. Кодиране без и със загуба. Кодиране с линейно предсказване. Алгоритми на Шенън-Фано и Хъфман. Аритметично кодиране. Речниково кодиране: LZ-77 и LZW. JPEG кодиране. Архивиращи програми – работа с </a:t>
            </a:r>
            <a:r>
              <a:rPr lang="en-US" dirty="0"/>
              <a:t>WinZIP</a:t>
            </a:r>
            <a:r>
              <a:rPr lang="bg-BG" dirty="0"/>
              <a:t> и </a:t>
            </a:r>
            <a:r>
              <a:rPr lang="en-US" dirty="0"/>
              <a:t>WinRAR</a:t>
            </a:r>
            <a:r>
              <a:rPr lang="bg-BG" dirty="0"/>
              <a:t>. Създаване и принцип на действие на саморазархивиращи се и инсталационни архиви</a:t>
            </a:r>
            <a:r>
              <a:rPr lang="bg-BG"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27</a:t>
            </a:fld>
            <a:endParaRPr lang="en-US" dirty="0"/>
          </a:p>
        </p:txBody>
      </p:sp>
    </p:spTree>
    <p:extLst>
      <p:ext uri="{BB962C8B-B14F-4D97-AF65-F5344CB8AC3E}">
        <p14:creationId xmlns="" xmlns:p14="http://schemas.microsoft.com/office/powerpoint/2010/main" val="36515665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838200"/>
            <a:ext cx="8686800" cy="5867400"/>
          </a:xfrm>
        </p:spPr>
        <p:txBody>
          <a:bodyPr/>
          <a:lstStyle/>
          <a:p>
            <a:pPr marL="514350" indent="-514350">
              <a:lnSpc>
                <a:spcPct val="95000"/>
              </a:lnSpc>
              <a:buSzPct val="100000"/>
              <a:buFont typeface="+mj-lt"/>
              <a:buAutoNum type="arabicPeriod" startAt="7"/>
            </a:pPr>
            <a:r>
              <a:rPr lang="en-US" dirty="0" smtClean="0"/>
              <a:t>Which of these will occupy the least amount of space after a lossless data compression?</a:t>
            </a:r>
            <a:endParaRPr lang="bg-BG" dirty="0"/>
          </a:p>
          <a:p>
            <a:pPr marL="871538" lvl="1" indent="-514350">
              <a:lnSpc>
                <a:spcPct val="95000"/>
              </a:lnSpc>
              <a:buFont typeface="+mj-lt"/>
              <a:buAutoNum type="alphaLcParenR"/>
            </a:pPr>
            <a:r>
              <a:rPr lang="en-US" dirty="0" smtClean="0">
                <a:sym typeface="Wingdings" panose="05000000000000000000" pitchFamily="2" charset="2"/>
              </a:rPr>
              <a:t>10 GB WAV Classical music</a:t>
            </a:r>
          </a:p>
          <a:p>
            <a:pPr marL="871538" lvl="1" indent="-514350">
              <a:lnSpc>
                <a:spcPct val="95000"/>
              </a:lnSpc>
              <a:buFont typeface="+mj-lt"/>
              <a:buAutoNum type="alphaLcParenR"/>
            </a:pPr>
            <a:r>
              <a:rPr lang="bg-BG" dirty="0" smtClean="0"/>
              <a:t>10 </a:t>
            </a:r>
            <a:r>
              <a:rPr lang="en-US" dirty="0" smtClean="0"/>
              <a:t>GB MP3 Black metal</a:t>
            </a:r>
            <a:endParaRPr lang="bg-BG" dirty="0">
              <a:sym typeface="Wingdings" panose="05000000000000000000" pitchFamily="2" charset="2"/>
            </a:endParaRPr>
          </a:p>
          <a:p>
            <a:pPr marL="871538" lvl="1" indent="-514350">
              <a:lnSpc>
                <a:spcPct val="95000"/>
              </a:lnSpc>
              <a:buFont typeface="+mj-lt"/>
              <a:buAutoNum type="alphaLcParenR"/>
            </a:pPr>
            <a:r>
              <a:rPr lang="en-US" dirty="0" smtClean="0"/>
              <a:t>10 GB TIFF photos</a:t>
            </a:r>
          </a:p>
          <a:p>
            <a:pPr marL="871538" lvl="1" indent="-514350">
              <a:lnSpc>
                <a:spcPct val="95000"/>
              </a:lnSpc>
              <a:buFont typeface="+mj-lt"/>
              <a:buAutoNum type="alphaLcParenR"/>
            </a:pPr>
            <a:r>
              <a:rPr lang="en-US" dirty="0" smtClean="0"/>
              <a:t>10 GB LOG files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28</a:t>
            </a:fld>
            <a:endParaRPr lang="en-US" dirty="0"/>
          </a:p>
        </p:txBody>
      </p:sp>
      <p:sp>
        <p:nvSpPr>
          <p:cNvPr id="6" name="Oval 5"/>
          <p:cNvSpPr/>
          <p:nvPr/>
        </p:nvSpPr>
        <p:spPr>
          <a:xfrm>
            <a:off x="500034" y="3643314"/>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rot="20835500">
            <a:off x="5305976" y="3277346"/>
            <a:ext cx="2311602" cy="2076921"/>
          </a:xfrm>
          <a:prstGeom prst="rect">
            <a:avLst/>
          </a:prstGeom>
          <a:effectLst>
            <a:glow rad="63500">
              <a:schemeClr val="accent5">
                <a:satMod val="175000"/>
                <a:alpha val="40000"/>
              </a:schemeClr>
            </a:glow>
            <a:outerShdw blurRad="50800" dist="38100" dir="16200000" rotWithShape="0">
              <a:prstClr val="black">
                <a:alpha val="40000"/>
              </a:prstClr>
            </a:outerShdw>
            <a:reflection blurRad="6350" stA="50000" endA="300" endPos="38500" dist="50800" dir="5400000" sy="-100000" algn="bl" rotWithShape="0"/>
            <a:softEdge rad="63500"/>
          </a:effectLst>
        </p:spPr>
      </p:pic>
    </p:spTree>
    <p:extLst>
      <p:ext uri="{BB962C8B-B14F-4D97-AF65-F5344CB8AC3E}">
        <p14:creationId xmlns:p14="http://schemas.microsoft.com/office/powerpoint/2010/main" xmlns="" val="1264410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a:xfrm>
            <a:off x="228600" y="914400"/>
            <a:ext cx="8686800" cy="5638800"/>
          </a:xfrm>
        </p:spPr>
        <p:txBody>
          <a:bodyPr/>
          <a:lstStyle/>
          <a:p>
            <a:pPr>
              <a:lnSpc>
                <a:spcPct val="100000"/>
              </a:lnSpc>
            </a:pPr>
            <a:r>
              <a:rPr lang="en-US" dirty="0" smtClean="0"/>
              <a:t>Log files contain highly redundant data of repeating patterns, while digital images and audio include a lot of unique information, making them unsuitable for a high </a:t>
            </a:r>
            <a:r>
              <a:rPr lang="en-US" u="sng" dirty="0" smtClean="0"/>
              <a:t>lossless</a:t>
            </a:r>
            <a:r>
              <a:rPr lang="en-US" dirty="0" smtClean="0"/>
              <a:t> data compression.</a:t>
            </a:r>
          </a:p>
          <a:p>
            <a:pPr>
              <a:lnSpc>
                <a:spcPct val="100000"/>
              </a:lnSpc>
            </a:pPr>
            <a:r>
              <a:rPr lang="en-US" sz="2800" dirty="0" smtClean="0">
                <a:hlinkClick r:id="rId2"/>
              </a:rPr>
              <a:t>Example</a:t>
            </a:r>
            <a:endParaRPr lang="bg-BG" sz="2800" dirty="0" smtClean="0"/>
          </a:p>
          <a:p>
            <a:pPr>
              <a:lnSpc>
                <a:spcPct val="100000"/>
              </a:lnSpc>
            </a:pPr>
            <a:r>
              <a:rPr lang="en-US" sz="2800" dirty="0" smtClean="0">
                <a:hlinkClick r:id="rId3"/>
              </a:rPr>
              <a:t>Data Compression Explained (Matt Mahoney)</a:t>
            </a:r>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29</a:t>
            </a:fld>
            <a:endParaRPr lang="en-US" dirty="0"/>
          </a:p>
        </p:txBody>
      </p:sp>
    </p:spTree>
    <p:extLst>
      <p:ext uri="{BB962C8B-B14F-4D97-AF65-F5344CB8AC3E}">
        <p14:creationId xmlns:p14="http://schemas.microsoft.com/office/powerpoint/2010/main" xmlns="" val="26821165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800" dirty="0" smtClean="0"/>
              <a:t>Компютърни системи (хардуер)</a:t>
            </a:r>
            <a:endParaRPr lang="en-US" sz="3800"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Компютърни </a:t>
            </a:r>
            <a:r>
              <a:rPr lang="bg-BG" dirty="0" smtClean="0"/>
              <a:t>системи</a:t>
            </a:r>
          </a:p>
          <a:p>
            <a:pPr lvl="1"/>
            <a:r>
              <a:rPr lang="bg-BG" dirty="0" smtClean="0"/>
              <a:t>Основни </a:t>
            </a:r>
            <a:r>
              <a:rPr lang="bg-BG" dirty="0"/>
              <a:t>компоненти на компютърните системи, особености, характеристики, </a:t>
            </a:r>
            <a:r>
              <a:rPr lang="bg-BG" dirty="0" smtClean="0"/>
              <a:t>взаимодействие</a:t>
            </a:r>
          </a:p>
          <a:p>
            <a:pPr lvl="1"/>
            <a:r>
              <a:rPr lang="bg-BG" dirty="0" smtClean="0"/>
              <a:t>Основни </a:t>
            </a:r>
            <a:r>
              <a:rPr lang="bg-BG" dirty="0"/>
              <a:t>принципи на </a:t>
            </a:r>
            <a:r>
              <a:rPr lang="bg-BG" dirty="0" smtClean="0"/>
              <a:t>работа</a:t>
            </a:r>
          </a:p>
          <a:p>
            <a:pPr lvl="1"/>
            <a:r>
              <a:rPr lang="bg-BG" dirty="0" smtClean="0"/>
              <a:t>Основни </a:t>
            </a:r>
            <a:r>
              <a:rPr lang="bg-BG" dirty="0"/>
              <a:t>входно-изходни интерфейси и </a:t>
            </a:r>
            <a:r>
              <a:rPr lang="bg-BG" dirty="0" smtClean="0"/>
              <a:t>стандарти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a:t>
            </a:fld>
            <a:endParaRPr lang="en-US" dirty="0"/>
          </a:p>
        </p:txBody>
      </p:sp>
    </p:spTree>
    <p:extLst>
      <p:ext uri="{BB962C8B-B14F-4D97-AF65-F5344CB8AC3E}">
        <p14:creationId xmlns="" xmlns:p14="http://schemas.microsoft.com/office/powerpoint/2010/main" val="11146730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ctrTitle"/>
          </p:nvPr>
        </p:nvSpPr>
        <p:spPr>
          <a:xfrm>
            <a:off x="609600" y="1143000"/>
            <a:ext cx="7924800" cy="685800"/>
          </a:xfrm>
        </p:spPr>
        <p:txBody>
          <a:bodyPr/>
          <a:lstStyle/>
          <a:p>
            <a:r>
              <a:rPr lang="en-US" dirty="0" smtClean="0"/>
              <a:t>Text processing</a:t>
            </a:r>
            <a:endParaRPr lang="en-US" dirty="0"/>
          </a:p>
        </p:txBody>
      </p:sp>
      <p:sp>
        <p:nvSpPr>
          <p:cNvPr id="10" name="Subtitle 2"/>
          <p:cNvSpPr>
            <a:spLocks noGrp="1"/>
          </p:cNvSpPr>
          <p:nvPr>
            <p:ph type="subTitle" idx="1"/>
          </p:nvPr>
        </p:nvSpPr>
        <p:spPr>
          <a:xfrm>
            <a:off x="609600" y="2057399"/>
            <a:ext cx="7924800" cy="873920"/>
          </a:xfrm>
        </p:spPr>
        <p:txBody>
          <a:bodyPr/>
          <a:lstStyle/>
          <a:p>
            <a:r>
              <a:rPr smtClean="0"/>
              <a:t>Working with text processing software</a:t>
            </a:r>
            <a:r>
              <a:rPr lang="bg-BG" dirty="0" smtClean="0"/>
              <a:t>, </a:t>
            </a:r>
            <a:r>
              <a:rPr smtClean="0"/>
              <a:t>file formats</a:t>
            </a:r>
            <a:r>
              <a:rPr lang="bg-BG" dirty="0" smtClean="0"/>
              <a:t>, </a:t>
            </a:r>
            <a:r>
              <a:rPr smtClean="0"/>
              <a:t>encodings</a:t>
            </a:r>
            <a:r>
              <a:rPr lang="bg-BG" dirty="0" smtClean="0"/>
              <a:t>, </a:t>
            </a:r>
            <a:r>
              <a:rPr smtClean="0"/>
              <a:t>text</a:t>
            </a:r>
            <a:r>
              <a:rPr lang="bg-BG" dirty="0" smtClean="0"/>
              <a:t>, </a:t>
            </a:r>
            <a:r>
              <a:rPr smtClean="0"/>
              <a:t>tables</a:t>
            </a:r>
            <a:r>
              <a:rPr lang="bg-BG" dirty="0" smtClean="0"/>
              <a:t>, </a:t>
            </a:r>
            <a:r>
              <a:rPr smtClean="0"/>
              <a:t>shapes</a:t>
            </a:r>
            <a:r>
              <a:rPr lang="bg-BG" dirty="0" smtClean="0"/>
              <a:t>, …</a:t>
            </a:r>
            <a:endParaRPr lang="en-US" dirty="0"/>
          </a:p>
        </p:txBody>
      </p:sp>
      <p:pic>
        <p:nvPicPr>
          <p:cNvPr id="11" name="Picture 2" descr="http://www.binbin.net/photos/generic/ele/electronic-word-processing-typewriter.jpg"/>
          <p:cNvPicPr>
            <a:picLocks noChangeAspect="1" noChangeArrowheads="1"/>
          </p:cNvPicPr>
          <p:nvPr/>
        </p:nvPicPr>
        <p:blipFill>
          <a:blip r:embed="rId2" cstate="screen">
            <a:extLst>
              <a:ext uri="{28A0092B-C50C-407E-A947-70E740481C1C}">
                <a14:useLocalDpi xmlns:a14="http://schemas.microsoft.com/office/drawing/2010/main" xmlns="" val="0"/>
              </a:ext>
            </a:extLst>
          </a:blip>
          <a:srcRect/>
          <a:stretch>
            <a:fillRect/>
          </a:stretch>
        </p:blipFill>
        <p:spPr bwMode="auto">
          <a:xfrm>
            <a:off x="2923738" y="3416576"/>
            <a:ext cx="3467100" cy="2831824"/>
          </a:xfrm>
          <a:prstGeom prst="roundRect">
            <a:avLst>
              <a:gd name="adj" fmla="val 3910"/>
            </a:avLst>
          </a:prstGeom>
          <a:noFill/>
          <a:extLst>
            <a:ext uri="{909E8E84-426E-40DD-AFC4-6F175D3DCCD1}">
              <a14:hiddenFill xmlns:a14="http://schemas.microsoft.com/office/drawing/2010/main" xmlns="">
                <a:solidFill>
                  <a:srgbClr val="FFFFFF"/>
                </a:solidFill>
              </a14:hiddenFill>
            </a:ext>
          </a:extLst>
        </p:spPr>
      </p:pic>
      <p:pic>
        <p:nvPicPr>
          <p:cNvPr id="13" name="Picture 4" descr="http://www.altoonaridgelodge.com/images/MS-Word.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rot="332866">
            <a:off x="768725" y="3674979"/>
            <a:ext cx="2438400" cy="25602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4" name="Picture 6" descr="http://ui.openoffice.org/VisualDesign/gifs/Icons/OOo30_final_mimetype/Galaxy_OOo3_writer-doc_256.pn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rot="21287559">
            <a:off x="6019920" y="3723853"/>
            <a:ext cx="2419732" cy="24197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7395595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Текстообработка</a:t>
            </a:r>
            <a:endParaRPr lang="en-US"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Компютърна обработка на </a:t>
            </a:r>
            <a:r>
              <a:rPr lang="bg-BG" dirty="0" smtClean="0"/>
              <a:t>текстове</a:t>
            </a:r>
          </a:p>
          <a:p>
            <a:pPr lvl="1"/>
            <a:r>
              <a:rPr lang="bg-BG" dirty="0" smtClean="0"/>
              <a:t>Видове </a:t>
            </a:r>
            <a:r>
              <a:rPr lang="bg-BG" dirty="0"/>
              <a:t>файлови формати (</a:t>
            </a:r>
            <a:r>
              <a:rPr lang="en-US" dirty="0"/>
              <a:t>TXT</a:t>
            </a:r>
            <a:r>
              <a:rPr lang="bg-BG" dirty="0"/>
              <a:t>, </a:t>
            </a:r>
            <a:r>
              <a:rPr lang="en-US" dirty="0"/>
              <a:t>DOC</a:t>
            </a:r>
            <a:r>
              <a:rPr lang="bg-BG" dirty="0"/>
              <a:t>, </a:t>
            </a:r>
            <a:r>
              <a:rPr lang="en-US" dirty="0"/>
              <a:t>DOCX, RTF</a:t>
            </a:r>
            <a:r>
              <a:rPr lang="bg-BG" dirty="0"/>
              <a:t>), </a:t>
            </a:r>
            <a:r>
              <a:rPr lang="bg-BG" dirty="0" smtClean="0"/>
              <a:t>конвертиране</a:t>
            </a:r>
          </a:p>
          <a:p>
            <a:pPr lvl="1"/>
            <a:r>
              <a:rPr lang="bg-BG" dirty="0" smtClean="0"/>
              <a:t>Начини </a:t>
            </a:r>
            <a:r>
              <a:rPr lang="bg-BG" dirty="0"/>
              <a:t>за кодиране на текстова информация (кодиращи таблици и стандарти </a:t>
            </a:r>
            <a:r>
              <a:rPr lang="en-US" dirty="0"/>
              <a:t>Unicode</a:t>
            </a:r>
            <a:r>
              <a:rPr lang="bg-BG" dirty="0"/>
              <a:t>, </a:t>
            </a:r>
            <a:r>
              <a:rPr lang="en-US" dirty="0"/>
              <a:t>Windows-1251, </a:t>
            </a:r>
            <a:r>
              <a:rPr lang="bg-BG" dirty="0"/>
              <a:t>ASCII</a:t>
            </a:r>
            <a:r>
              <a:rPr lang="bg-BG" dirty="0" smtClean="0"/>
              <a:t>)</a:t>
            </a:r>
          </a:p>
          <a:p>
            <a:pPr lvl="1"/>
            <a:r>
              <a:rPr lang="bg-BG" dirty="0" smtClean="0"/>
              <a:t>Проблеми </a:t>
            </a:r>
            <a:r>
              <a:rPr lang="bg-BG" dirty="0"/>
              <a:t>при гарантиране на </a:t>
            </a:r>
            <a:r>
              <a:rPr lang="bg-BG" dirty="0" smtClean="0"/>
              <a:t>многоезичност</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31</a:t>
            </a:fld>
            <a:endParaRPr lang="en-US" dirty="0"/>
          </a:p>
        </p:txBody>
      </p:sp>
    </p:spTree>
    <p:extLst>
      <p:ext uri="{BB962C8B-B14F-4D97-AF65-F5344CB8AC3E}">
        <p14:creationId xmlns="" xmlns:p14="http://schemas.microsoft.com/office/powerpoint/2010/main" val="29045932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Текстообработка (2)</a:t>
            </a:r>
            <a:endParaRPr lang="en-US" dirty="0"/>
          </a:p>
        </p:txBody>
      </p:sp>
      <p:sp>
        <p:nvSpPr>
          <p:cNvPr id="3" name="Content Placeholder 2"/>
          <p:cNvSpPr>
            <a:spLocks noGrp="1"/>
          </p:cNvSpPr>
          <p:nvPr>
            <p:ph idx="1"/>
          </p:nvPr>
        </p:nvSpPr>
        <p:spPr>
          <a:xfrm>
            <a:off x="228600" y="914400"/>
            <a:ext cx="8686800" cy="5638800"/>
          </a:xfrm>
        </p:spPr>
        <p:txBody>
          <a:bodyPr/>
          <a:lstStyle/>
          <a:p>
            <a:pPr lvl="1">
              <a:lnSpc>
                <a:spcPts val="3600"/>
              </a:lnSpc>
            </a:pPr>
            <a:r>
              <a:rPr lang="bg-BG" sz="2800" dirty="0"/>
              <a:t>Основни компоненти от текстовото оформление (абзаци: подравняване, разстояния между редовете и абзаците, текст: шрифтове, разстояния между буквите, оцветяване, размер на шрифта, ефекти</a:t>
            </a:r>
            <a:r>
              <a:rPr lang="bg-BG" sz="2800" dirty="0" smtClean="0"/>
              <a:t>). Стандарти </a:t>
            </a:r>
            <a:r>
              <a:rPr lang="bg-BG" sz="2800" dirty="0"/>
              <a:t>за оформление на текстове. Работа със стилове. Вмъкване на символи и изображения. Вмъкване на таблици. Оформяне на таблици, редове/колони, клетки. Вмъкване на текстови полета. Изчертаване на фигури. Оформяне (форматиране) на страница: рамка, фон. Вмъкване на нова страница, на секция, номериране, съдържание.</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32</a:t>
            </a:fld>
            <a:endParaRPr lang="en-US" dirty="0"/>
          </a:p>
        </p:txBody>
      </p:sp>
    </p:spTree>
    <p:extLst>
      <p:ext uri="{BB962C8B-B14F-4D97-AF65-F5344CB8AC3E}">
        <p14:creationId xmlns="" xmlns:p14="http://schemas.microsoft.com/office/powerpoint/2010/main" val="33742919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1669253"/>
            <a:ext cx="8686800" cy="3519494"/>
          </a:xfrm>
        </p:spPr>
        <p:txBody>
          <a:bodyPr/>
          <a:lstStyle/>
          <a:p>
            <a:pPr marL="514350" indent="-514350">
              <a:lnSpc>
                <a:spcPct val="95000"/>
              </a:lnSpc>
              <a:buSzPct val="100000"/>
              <a:buFont typeface="+mj-lt"/>
              <a:buAutoNum type="arabicPeriod" startAt="8"/>
            </a:pPr>
            <a:r>
              <a:rPr lang="en-US" dirty="0" smtClean="0"/>
              <a:t>The first 32 codes of the ASCII table are:</a:t>
            </a:r>
            <a:endParaRPr lang="bg-BG" dirty="0" smtClean="0"/>
          </a:p>
          <a:p>
            <a:pPr marL="871538" lvl="1" indent="-514350">
              <a:lnSpc>
                <a:spcPct val="95000"/>
              </a:lnSpc>
              <a:buFont typeface="+mj-lt"/>
              <a:buAutoNum type="alphaLcParenR"/>
            </a:pPr>
            <a:r>
              <a:rPr lang="en-US" dirty="0" smtClean="0"/>
              <a:t>Control characters</a:t>
            </a:r>
            <a:endParaRPr lang="bg-BG" dirty="0" smtClean="0"/>
          </a:p>
          <a:p>
            <a:pPr marL="871538" lvl="1" indent="-514350">
              <a:lnSpc>
                <a:spcPct val="95000"/>
              </a:lnSpc>
              <a:buFont typeface="+mj-lt"/>
              <a:buAutoNum type="alphaLcParenR"/>
            </a:pPr>
            <a:r>
              <a:rPr lang="en-US" dirty="0" smtClean="0"/>
              <a:t>Printable characters</a:t>
            </a:r>
            <a:endParaRPr lang="bg-BG" dirty="0" smtClean="0">
              <a:sym typeface="Wingdings" panose="05000000000000000000" pitchFamily="2" charset="2"/>
            </a:endParaRPr>
          </a:p>
          <a:p>
            <a:pPr marL="871538" lvl="1" indent="-514350">
              <a:lnSpc>
                <a:spcPct val="95000"/>
              </a:lnSpc>
              <a:buFont typeface="+mj-lt"/>
              <a:buAutoNum type="alphaLcParenR"/>
            </a:pPr>
            <a:r>
              <a:rPr lang="en-US" dirty="0" smtClean="0">
                <a:sym typeface="Wingdings" panose="05000000000000000000" pitchFamily="2" charset="2"/>
              </a:rPr>
              <a:t>The English alphabet in UPPERCASE letters</a:t>
            </a:r>
            <a:endParaRPr lang="bg-BG" dirty="0" smtClean="0">
              <a:sym typeface="Wingdings" panose="05000000000000000000" pitchFamily="2" charset="2"/>
            </a:endParaRPr>
          </a:p>
          <a:p>
            <a:pPr marL="871538" lvl="1" indent="-514350">
              <a:lnSpc>
                <a:spcPct val="95000"/>
              </a:lnSpc>
              <a:buFont typeface="+mj-lt"/>
              <a:buAutoNum type="alphaLcParenR"/>
            </a:pPr>
            <a:r>
              <a:rPr lang="en-US" dirty="0" smtClean="0">
                <a:sym typeface="Wingdings" panose="05000000000000000000" pitchFamily="2" charset="2"/>
              </a:rPr>
              <a:t>The English alphabet in lowercase letters</a:t>
            </a:r>
            <a:endParaRPr lang="bg-BG" dirty="0" smtClean="0">
              <a:sym typeface="Wingdings" panose="05000000000000000000" pitchFamily="2" charset="2"/>
            </a:endParaRPr>
          </a:p>
          <a:p>
            <a:pPr marL="871538" lvl="1" indent="-514350">
              <a:lnSpc>
                <a:spcPct val="95000"/>
              </a:lnSpc>
              <a:buFont typeface="+mj-lt"/>
              <a:buAutoNum type="alphaLcParenR"/>
            </a:pP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33</a:t>
            </a:fld>
            <a:endParaRPr lang="en-US" dirty="0"/>
          </a:p>
        </p:txBody>
      </p:sp>
      <p:sp>
        <p:nvSpPr>
          <p:cNvPr id="5" name="Oval 4"/>
          <p:cNvSpPr/>
          <p:nvPr/>
        </p:nvSpPr>
        <p:spPr>
          <a:xfrm>
            <a:off x="500034" y="2285992"/>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2185192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a:xfrm>
            <a:off x="228600" y="3214686"/>
            <a:ext cx="8686800" cy="3500462"/>
          </a:xfrm>
        </p:spPr>
        <p:txBody>
          <a:bodyPr/>
          <a:lstStyle/>
          <a:p>
            <a:r>
              <a:rPr lang="en-US" sz="2600" dirty="0" smtClean="0"/>
              <a:t>ASCII reserves the first 32 codes for control characters: codes originally intended not to represent printable information, but rather to control devices (such as printers) that make use of ASCII, or to provide meta-information about data streams such as those stored on magnetic tape</a:t>
            </a:r>
          </a:p>
          <a:p>
            <a:r>
              <a:rPr lang="en-US" sz="1800" dirty="0" smtClean="0"/>
              <a:t>For more information:</a:t>
            </a:r>
          </a:p>
          <a:p>
            <a:pPr lvl="1"/>
            <a:r>
              <a:rPr lang="en-US" sz="1600" dirty="0" smtClean="0">
                <a:hlinkClick r:id="rId2"/>
              </a:rPr>
              <a:t>ASCII (Wikipedia)</a:t>
            </a:r>
            <a:r>
              <a:rPr lang="en-US" sz="1600" dirty="0" smtClean="0"/>
              <a:t>	</a:t>
            </a:r>
            <a:r>
              <a:rPr lang="en-US" sz="1600" dirty="0" smtClean="0">
                <a:hlinkClick r:id="rId3"/>
              </a:rPr>
              <a:t>Control character (Wikipedia)</a:t>
            </a:r>
            <a:r>
              <a:rPr lang="en-US" sz="1600" dirty="0" smtClean="0"/>
              <a:t>	</a:t>
            </a:r>
            <a:r>
              <a:rPr lang="en-US" sz="1600" dirty="0" smtClean="0">
                <a:hlinkClick r:id="rId4"/>
              </a:rPr>
              <a:t>http://www.theasciicode.com.ar/</a:t>
            </a:r>
            <a:endParaRPr lang="en-US" sz="1600" dirty="0" smtClean="0"/>
          </a:p>
          <a:p>
            <a:pPr lvl="1"/>
            <a:endParaRPr lang="en-US" sz="1200" dirty="0" smtClean="0"/>
          </a:p>
          <a:p>
            <a:pPr lvl="1"/>
            <a:endParaRPr lang="en-US" sz="1200" dirty="0" smtClean="0"/>
          </a:p>
          <a:p>
            <a:pPr lvl="1"/>
            <a:endParaRPr lang="en-US" sz="12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34</a:t>
            </a:fld>
            <a:endParaRPr lang="en-US" dirty="0"/>
          </a:p>
        </p:txBody>
      </p:sp>
      <p:pic>
        <p:nvPicPr>
          <p:cNvPr id="6" name="Picture 5"/>
          <p:cNvPicPr>
            <a:picLocks noChangeAspect="1"/>
          </p:cNvPicPr>
          <p:nvPr/>
        </p:nvPicPr>
        <p:blipFill>
          <a:blip r:embed="rId5">
            <a:lum bright="-10000"/>
          </a:blip>
          <a:stretch>
            <a:fillRect/>
          </a:stretch>
        </p:blipFill>
        <p:spPr>
          <a:xfrm>
            <a:off x="1000102" y="428604"/>
            <a:ext cx="7143797" cy="2821800"/>
          </a:xfrm>
          <a:prstGeom prst="rect">
            <a:avLst/>
          </a:prstGeom>
          <a:noFill/>
          <a:ln>
            <a:noFill/>
          </a:ln>
        </p:spPr>
      </p:pic>
    </p:spTree>
    <p:extLst>
      <p:ext uri="{BB962C8B-B14F-4D97-AF65-F5344CB8AC3E}">
        <p14:creationId xmlns:p14="http://schemas.microsoft.com/office/powerpoint/2010/main" xmlns="" val="117470127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2667" y="4419601"/>
            <a:ext cx="7924800" cy="685800"/>
          </a:xfrm>
        </p:spPr>
        <p:txBody>
          <a:bodyPr/>
          <a:lstStyle/>
          <a:p>
            <a:r>
              <a:rPr lang="bg-BG" dirty="0" smtClean="0"/>
              <a:t>Компютърна графика</a:t>
            </a:r>
            <a:endParaRPr lang="en-US" dirty="0"/>
          </a:p>
        </p:txBody>
      </p:sp>
      <p:sp>
        <p:nvSpPr>
          <p:cNvPr id="3" name="Subtitle 2"/>
          <p:cNvSpPr>
            <a:spLocks noGrp="1"/>
          </p:cNvSpPr>
          <p:nvPr>
            <p:ph type="subTitle" idx="1"/>
          </p:nvPr>
        </p:nvSpPr>
        <p:spPr>
          <a:xfrm>
            <a:off x="592667" y="5450680"/>
            <a:ext cx="7924800" cy="873920"/>
          </a:xfrm>
        </p:spPr>
        <p:txBody>
          <a:bodyPr/>
          <a:lstStyle/>
          <a:p>
            <a:r>
              <a:rPr lang="bg-BG" dirty="0" smtClean="0"/>
              <a:t>Растерна и векторна графика, графични файлови формати, графични редактори, цветови гами</a:t>
            </a:r>
            <a:endParaRPr lang="en-US" dirty="0"/>
          </a:p>
        </p:txBody>
      </p:sp>
      <p:pic>
        <p:nvPicPr>
          <p:cNvPr id="26629" name="Picture 5" descr="http://www.learnkey.com/elearning/images/product_categories/web.jpg"/>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a:stretch/>
        </p:blipFill>
        <p:spPr bwMode="auto">
          <a:xfrm>
            <a:off x="685800" y="914400"/>
            <a:ext cx="2819400" cy="2324006"/>
          </a:xfrm>
          <a:prstGeom prst="roundRect">
            <a:avLst>
              <a:gd name="adj" fmla="val 1625"/>
            </a:avLst>
          </a:prstGeom>
          <a:noFill/>
          <a:effectLst>
            <a:softEdge rad="31750"/>
          </a:effectLst>
          <a:scene3d>
            <a:camera prst="perspectiveHeroicExtremeRightFacing"/>
            <a:lightRig rig="threePt" dir="t"/>
          </a:scene3d>
          <a:extLst>
            <a:ext uri="{909E8E84-426E-40DD-AFC4-6F175D3DCCD1}">
              <a14:hiddenFill xmlns="" xmlns:a14="http://schemas.microsoft.com/office/drawing/2010/main">
                <a:solidFill>
                  <a:srgbClr val="FFFFFF"/>
                </a:solidFill>
              </a14:hiddenFill>
            </a:ext>
          </a:extLst>
        </p:spPr>
      </p:pic>
      <p:pic>
        <p:nvPicPr>
          <p:cNvPr id="26630" name="Picture 6"/>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172200" y="2371784"/>
            <a:ext cx="2289805" cy="1590616"/>
          </a:xfrm>
          <a:prstGeom prst="rect">
            <a:avLst/>
          </a:prstGeom>
          <a:noFill/>
          <a:ln>
            <a:noFill/>
          </a:ln>
          <a:effectLst>
            <a:outerShdw dist="35921" dir="2700000" algn="ctr" rotWithShape="0">
              <a:schemeClr val="bg2"/>
            </a:outerShdw>
            <a:softEdge rad="12700"/>
          </a:effectLst>
          <a:scene3d>
            <a:camera prst="perspectiveHeroicExtremeLeftFacing"/>
            <a:lightRig rig="threePt" dir="t"/>
          </a:scene3d>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6633" name="Picture 9" descr="http://www.new-options.com/images/paintbrushes.jpg"/>
          <p:cNvPicPr>
            <a:picLocks noChangeAspect="1" noChangeArrowheads="1"/>
          </p:cNvPicPr>
          <p:nvPr/>
        </p:nvPicPr>
        <p:blipFill rotWithShape="1">
          <a:blip r:embed="rId4" cstate="print">
            <a:extLst>
              <a:ext uri="{BEBA8EAE-BF5A-486C-A8C5-ECC9F3942E4B}">
                <a14:imgProps xmlns="" xmlns:a14="http://schemas.microsoft.com/office/drawing/2010/main">
                  <a14:imgLayer r:embed="rId5">
                    <a14:imgEffect>
                      <a14:sharpenSoften amount="50000"/>
                    </a14:imgEffect>
                  </a14:imgLayer>
                </a14:imgProps>
              </a:ext>
              <a:ext uri="{28A0092B-C50C-407E-A947-70E740481C1C}">
                <a14:useLocalDpi xmlns="" xmlns:a14="http://schemas.microsoft.com/office/drawing/2010/main" val="0"/>
              </a:ext>
            </a:extLst>
          </a:blip>
          <a:srcRect/>
          <a:stretch/>
        </p:blipFill>
        <p:spPr bwMode="auto">
          <a:xfrm rot="21433975">
            <a:off x="6770073" y="568181"/>
            <a:ext cx="1726691" cy="1600873"/>
          </a:xfrm>
          <a:prstGeom prst="roundRect">
            <a:avLst/>
          </a:prstGeom>
          <a:noFill/>
          <a:effectLst>
            <a:softEdge rad="31750"/>
          </a:effectLst>
          <a:scene3d>
            <a:camera prst="perspectiveHeroicExtremeRightFacing" fov="5400000">
              <a:rot lat="389930" lon="1246741" rev="21556313"/>
            </a:camera>
            <a:lightRig rig="threePt" dir="t"/>
          </a:scene3d>
          <a:extLst>
            <a:ext uri="{909E8E84-426E-40DD-AFC4-6F175D3DCCD1}">
              <a14:hiddenFill xmlns="" xmlns:a14="http://schemas.microsoft.com/office/drawing/2010/main">
                <a:solidFill>
                  <a:srgbClr val="FFFFFF"/>
                </a:solidFill>
              </a14:hiddenFill>
            </a:ext>
          </a:extLst>
        </p:spPr>
      </p:pic>
      <p:pic>
        <p:nvPicPr>
          <p:cNvPr id="26627" name="Picture 3"/>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rot="21353793">
            <a:off x="1952979" y="533401"/>
            <a:ext cx="5209822" cy="34078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4330572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a:t>Компютърна графика</a:t>
            </a:r>
            <a:endParaRPr lang="en-US" dirty="0"/>
          </a:p>
        </p:txBody>
      </p:sp>
      <p:sp>
        <p:nvSpPr>
          <p:cNvPr id="3" name="Content Placeholder 2"/>
          <p:cNvSpPr>
            <a:spLocks noGrp="1"/>
          </p:cNvSpPr>
          <p:nvPr>
            <p:ph idx="1"/>
          </p:nvPr>
        </p:nvSpPr>
        <p:spPr/>
        <p:txBody>
          <a:bodyPr/>
          <a:lstStyle/>
          <a:p>
            <a:pPr>
              <a:lnSpc>
                <a:spcPct val="100000"/>
              </a:lnSpc>
            </a:pPr>
            <a:r>
              <a:rPr lang="bg-BG" dirty="0" smtClean="0"/>
              <a:t>Въпросите от този раздел по конспект обхващат следните области:</a:t>
            </a:r>
          </a:p>
          <a:p>
            <a:pPr lvl="1">
              <a:lnSpc>
                <a:spcPct val="100000"/>
              </a:lnSpc>
            </a:pPr>
            <a:r>
              <a:rPr lang="bg-BG" sz="2800" dirty="0"/>
              <a:t>Компютърна графика. </a:t>
            </a:r>
            <a:r>
              <a:rPr lang="bg-BG" sz="2800" dirty="0" smtClean="0"/>
              <a:t>Графични файлови формати (</a:t>
            </a:r>
            <a:r>
              <a:rPr lang="en-US" sz="2800" dirty="0"/>
              <a:t>JPG</a:t>
            </a:r>
            <a:r>
              <a:rPr lang="bg-BG" sz="2800" dirty="0"/>
              <a:t>, </a:t>
            </a:r>
            <a:r>
              <a:rPr lang="en-US" sz="2800" dirty="0"/>
              <a:t>GIF</a:t>
            </a:r>
            <a:r>
              <a:rPr lang="bg-BG" sz="2800" dirty="0"/>
              <a:t>, </a:t>
            </a:r>
            <a:r>
              <a:rPr lang="en-US" sz="2800" dirty="0"/>
              <a:t>PNG, TIFF</a:t>
            </a:r>
            <a:r>
              <a:rPr lang="bg-BG" sz="2800" dirty="0"/>
              <a:t>, </a:t>
            </a:r>
            <a:r>
              <a:rPr lang="en-US" sz="2800" dirty="0"/>
              <a:t>EPS</a:t>
            </a:r>
            <a:r>
              <a:rPr lang="bg-BG" sz="2800" dirty="0"/>
              <a:t>, </a:t>
            </a:r>
            <a:r>
              <a:rPr lang="en-US" sz="2800" dirty="0"/>
              <a:t>PSD</a:t>
            </a:r>
            <a:r>
              <a:rPr lang="bg-BG" sz="2800" dirty="0"/>
              <a:t>, </a:t>
            </a:r>
            <a:r>
              <a:rPr lang="en-US" sz="2800" dirty="0"/>
              <a:t>AI</a:t>
            </a:r>
            <a:r>
              <a:rPr lang="bg-BG" sz="2800" dirty="0"/>
              <a:t>, </a:t>
            </a:r>
            <a:r>
              <a:rPr lang="en-US" sz="2800" dirty="0"/>
              <a:t>CDR</a:t>
            </a:r>
            <a:r>
              <a:rPr lang="bg-BG" sz="2800" dirty="0"/>
              <a:t>). Компресиране на изображенията. Векторни и графични изображения. Конвертиране на графични формати. Приложения (създаване на графични изображения, анализ и разпознаване на изображения, компютърно изкуство). Графични редактори за изображения. Филтри и ефекти. Цветови гами: RGB, CMYK, </a:t>
            </a:r>
            <a:r>
              <a:rPr lang="en-US" sz="2800" dirty="0"/>
              <a:t>Panton</a:t>
            </a:r>
            <a:r>
              <a:rPr lang="bg-BG" sz="2800" dirty="0"/>
              <a:t>, 16-битови цветове</a:t>
            </a:r>
            <a:r>
              <a:rPr lang="bg-BG" sz="2800"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36</a:t>
            </a:fld>
            <a:endParaRPr lang="en-US" dirty="0"/>
          </a:p>
        </p:txBody>
      </p:sp>
    </p:spTree>
    <p:extLst>
      <p:ext uri="{BB962C8B-B14F-4D97-AF65-F5344CB8AC3E}">
        <p14:creationId xmlns="" xmlns:p14="http://schemas.microsoft.com/office/powerpoint/2010/main" val="34377904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9"/>
            </a:pPr>
            <a:r>
              <a:rPr lang="en-US" dirty="0" smtClean="0"/>
              <a:t>The </a:t>
            </a:r>
            <a:r>
              <a:rPr lang="en-US" dirty="0"/>
              <a:t>image is composed by points </a:t>
            </a:r>
            <a:r>
              <a:rPr lang="en-US" dirty="0" smtClean="0"/>
              <a:t>colored </a:t>
            </a:r>
            <a:r>
              <a:rPr lang="en-US" dirty="0"/>
              <a:t>in different ways in :…</a:t>
            </a:r>
            <a:endParaRPr lang="en-US" dirty="0" smtClean="0"/>
          </a:p>
          <a:p>
            <a:pPr marL="871538" lvl="1" indent="-514350">
              <a:buFont typeface="+mj-lt"/>
              <a:buAutoNum type="alphaLcParenR"/>
            </a:pPr>
            <a:r>
              <a:rPr lang="en-US" dirty="0" err="1" smtClean="0"/>
              <a:t>Vectorial</a:t>
            </a:r>
            <a:r>
              <a:rPr lang="en-US" dirty="0" smtClean="0"/>
              <a:t> graphics</a:t>
            </a:r>
            <a:endParaRPr lang="en-US" dirty="0"/>
          </a:p>
          <a:p>
            <a:pPr marL="871538" lvl="1" indent="-514350">
              <a:buFont typeface="+mj-lt"/>
              <a:buAutoNum type="alphaLcParenR"/>
            </a:pPr>
            <a:r>
              <a:rPr lang="en-US" dirty="0" smtClean="0"/>
              <a:t> </a:t>
            </a:r>
            <a:r>
              <a:rPr lang="en-US" dirty="0"/>
              <a:t>RAW </a:t>
            </a:r>
            <a:r>
              <a:rPr lang="en-US" dirty="0" smtClean="0"/>
              <a:t>graphics</a:t>
            </a:r>
            <a:endParaRPr lang="en-US" dirty="0"/>
          </a:p>
          <a:p>
            <a:pPr marL="871538" lvl="1" indent="-514350">
              <a:buFont typeface="+mj-lt"/>
              <a:buAutoNum type="alphaLcParenR"/>
            </a:pPr>
            <a:r>
              <a:rPr lang="en-US" dirty="0" smtClean="0"/>
              <a:t>Raster graphics</a:t>
            </a:r>
            <a:endParaRPr lang="en-US" dirty="0"/>
          </a:p>
          <a:p>
            <a:pPr marL="871538" lvl="1" indent="-514350">
              <a:buFont typeface="+mj-lt"/>
              <a:buAutoNum type="alphaLcParenR"/>
            </a:pPr>
            <a:r>
              <a:rPr lang="en-US" dirty="0" smtClean="0"/>
              <a:t>Compound graphic</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37</a:t>
            </a:fld>
            <a:endParaRPr lang="en-US" dirty="0"/>
          </a:p>
        </p:txBody>
      </p:sp>
      <p:sp>
        <p:nvSpPr>
          <p:cNvPr id="5" name="Oval 4"/>
          <p:cNvSpPr/>
          <p:nvPr/>
        </p:nvSpPr>
        <p:spPr>
          <a:xfrm>
            <a:off x="506016" y="3395464"/>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477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r>
              <a:rPr lang="en-US" dirty="0" smtClean="0"/>
              <a:t>:</a:t>
            </a:r>
          </a:p>
          <a:p>
            <a:r>
              <a:rPr lang="en-US" dirty="0" smtClean="0"/>
              <a:t>In </a:t>
            </a:r>
            <a:r>
              <a:rPr lang="en-US" dirty="0"/>
              <a:t>computer graphics, a raster graphics image, or bitmap, is a dot matrix data structure representing a generally rectangular grid of pixels</a:t>
            </a:r>
            <a:r>
              <a:rPr lang="en-US" dirty="0" smtClean="0"/>
              <a:t>, </a:t>
            </a:r>
            <a:r>
              <a:rPr lang="en-US" dirty="0"/>
              <a:t>or points of color, viewable via a monitor, paper, or other display medium. </a:t>
            </a:r>
          </a:p>
          <a:p>
            <a:pPr marL="357188" lvl="1" indent="0">
              <a:buNone/>
            </a:pPr>
            <a:r>
              <a:rPr lang="en-US" dirty="0"/>
              <a:t>Raster images are stored in image files with varying formats</a:t>
            </a:r>
            <a:r>
              <a:rPr lang="en-US" dirty="0" smtClean="0"/>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38</a:t>
            </a:fld>
            <a:endParaRPr lang="en-US" dirty="0"/>
          </a:p>
        </p:txBody>
      </p:sp>
    </p:spTree>
    <p:extLst>
      <p:ext uri="{BB962C8B-B14F-4D97-AF65-F5344CB8AC3E}">
        <p14:creationId xmlns="" xmlns:p14="http://schemas.microsoft.com/office/powerpoint/2010/main" val="6146808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917280"/>
            <a:ext cx="7924800" cy="685800"/>
          </a:xfrm>
        </p:spPr>
        <p:txBody>
          <a:bodyPr/>
          <a:lstStyle/>
          <a:p>
            <a:r>
              <a:rPr lang="bg-BG" dirty="0" smtClean="0"/>
              <a:t>Бази от данни</a:t>
            </a:r>
            <a:endParaRPr lang="en-US" dirty="0"/>
          </a:p>
        </p:txBody>
      </p:sp>
      <p:sp>
        <p:nvSpPr>
          <p:cNvPr id="3" name="Subtitle 2"/>
          <p:cNvSpPr>
            <a:spLocks noGrp="1"/>
          </p:cNvSpPr>
          <p:nvPr>
            <p:ph type="subTitle" idx="1"/>
          </p:nvPr>
        </p:nvSpPr>
        <p:spPr>
          <a:xfrm>
            <a:off x="609600" y="5710324"/>
            <a:ext cx="7924800" cy="569120"/>
          </a:xfrm>
        </p:spPr>
        <p:txBody>
          <a:bodyPr/>
          <a:lstStyle/>
          <a:p>
            <a:r>
              <a:rPr lang="bg-BG" dirty="0" smtClean="0"/>
              <a:t>Модели на данните, таблици, релации, </a:t>
            </a:r>
            <a:r>
              <a:rPr lang="en-US" dirty="0" smtClean="0"/>
              <a:t>SQL</a:t>
            </a:r>
            <a:endParaRPr lang="en-US" dirty="0"/>
          </a:p>
        </p:txBody>
      </p:sp>
      <p:pic>
        <p:nvPicPr>
          <p:cNvPr id="5" name="Picture 2" descr="-&quot;Relational"/>
          <p:cNvPicPr>
            <a:picLocks noChangeAspect="1" noChangeArrowheads="1"/>
          </p:cNvPicPr>
          <p:nvPr/>
        </p:nvPicPr>
        <p:blipFill>
          <a:blip r:embed="rId2" cstate="screen">
            <a:lum bright="20000" contrast="20000"/>
            <a:extLst>
              <a:ext uri="{28A0092B-C50C-407E-A947-70E740481C1C}">
                <a14:useLocalDpi xmlns="" xmlns:a14="http://schemas.microsoft.com/office/drawing/2010/main" val="0"/>
              </a:ext>
            </a:extLst>
          </a:blip>
          <a:srcRect/>
          <a:stretch>
            <a:fillRect/>
          </a:stretch>
        </p:blipFill>
        <p:spPr bwMode="auto">
          <a:xfrm rot="21417933">
            <a:off x="3048000" y="779902"/>
            <a:ext cx="2971800" cy="1503111"/>
          </a:xfrm>
          <a:prstGeom prst="rect">
            <a:avLst/>
          </a:prstGeom>
          <a:noFill/>
          <a:effectLst>
            <a:outerShdw blurRad="88900" sx="106000" sy="106000" algn="ctr" rotWithShape="0">
              <a:prstClr val="black">
                <a:alpha val="40000"/>
              </a:prstClr>
            </a:outerShdw>
          </a:effectLst>
        </p:spPr>
      </p:pic>
      <p:pic>
        <p:nvPicPr>
          <p:cNvPr id="6" name="Picture 4" descr="http://www.saheltech.com/photos/database2.jpg"/>
          <p:cNvPicPr>
            <a:picLocks noChangeAspect="1" noChangeArrowheads="1"/>
          </p:cNvPicPr>
          <p:nvPr/>
        </p:nvPicPr>
        <p:blipFill>
          <a:blip r:embed="rId3" cstate="screen">
            <a:lum bright="20000" contrast="40000"/>
            <a:extLst>
              <a:ext uri="{28A0092B-C50C-407E-A947-70E740481C1C}">
                <a14:useLocalDpi xmlns="" xmlns:a14="http://schemas.microsoft.com/office/drawing/2010/main" val="0"/>
              </a:ext>
            </a:extLst>
          </a:blip>
          <a:srcRect/>
          <a:stretch>
            <a:fillRect/>
          </a:stretch>
        </p:blipFill>
        <p:spPr bwMode="auto">
          <a:xfrm rot="21270379">
            <a:off x="5266620" y="2477584"/>
            <a:ext cx="2974180" cy="1918825"/>
          </a:xfrm>
          <a:prstGeom prst="roundRect">
            <a:avLst>
              <a:gd name="adj" fmla="val 4705"/>
            </a:avLst>
          </a:prstGeom>
          <a:solidFill>
            <a:srgbClr val="FFFFFF">
              <a:shade val="85000"/>
            </a:srgbClr>
          </a:solidFill>
          <a:ln>
            <a:noFill/>
          </a:ln>
          <a:effectLst>
            <a:outerShdw blurRad="88900" sx="106000" sy="106000" algn="ctr" rotWithShape="0">
              <a:prstClr val="black">
                <a:alpha val="40000"/>
              </a:prstClr>
            </a:outerShdw>
          </a:effectLst>
        </p:spPr>
      </p:pic>
      <p:pic>
        <p:nvPicPr>
          <p:cNvPr id="7" name="Picture 2" descr="http://store.kagi.com/gif/6CN_LIVE/Drag%20%20Drop%20Icon%20125_128_vph03.jpg"/>
          <p:cNvPicPr>
            <a:picLocks noChangeAspect="1" noChangeArrowheads="1"/>
          </p:cNvPicPr>
          <p:nvPr/>
        </p:nvPicPr>
        <p:blipFill>
          <a:blip r:embed="rId4" cstate="screen">
            <a:extLst>
              <a:ext uri="{28A0092B-C50C-407E-A947-70E740481C1C}">
                <a14:useLocalDpi xmlns="" xmlns:a14="http://schemas.microsoft.com/office/drawing/2010/main" val="0"/>
              </a:ext>
            </a:extLst>
          </a:blip>
          <a:srcRect/>
          <a:stretch>
            <a:fillRect/>
          </a:stretch>
        </p:blipFill>
        <p:spPr bwMode="auto">
          <a:xfrm rot="414036">
            <a:off x="2937029" y="2301960"/>
            <a:ext cx="2315833" cy="2129743"/>
          </a:xfrm>
          <a:prstGeom prst="roundRect">
            <a:avLst>
              <a:gd name="adj" fmla="val 7737"/>
            </a:avLst>
          </a:prstGeom>
          <a:noFill/>
          <a:effectLst>
            <a:outerShdw blurRad="88900" sx="106000" sy="106000" algn="ctr" rotWithShape="0">
              <a:prstClr val="black">
                <a:alpha val="40000"/>
              </a:prstClr>
            </a:outerShdw>
          </a:effectLst>
        </p:spPr>
      </p:pic>
      <p:pic>
        <p:nvPicPr>
          <p:cNvPr id="8" name="Picture 2" descr="http://images.visual-paradigm.com/vpuml/provides/codedbeng/generate_db_illu.jpg"/>
          <p:cNvPicPr>
            <a:picLocks noChangeAspect="1" noChangeArrowheads="1"/>
          </p:cNvPicPr>
          <p:nvPr/>
        </p:nvPicPr>
        <p:blipFill>
          <a:blip r:embed="rId5" cstate="screen">
            <a:extLst>
              <a:ext uri="{28A0092B-C50C-407E-A947-70E740481C1C}">
                <a14:useLocalDpi xmlns="" xmlns:a14="http://schemas.microsoft.com/office/drawing/2010/main" val="0"/>
              </a:ext>
            </a:extLst>
          </a:blip>
          <a:srcRect/>
          <a:stretch>
            <a:fillRect/>
          </a:stretch>
        </p:blipFill>
        <p:spPr bwMode="auto">
          <a:xfrm rot="21330146">
            <a:off x="691293" y="2701970"/>
            <a:ext cx="2170387" cy="1765072"/>
          </a:xfrm>
          <a:prstGeom prst="roundRect">
            <a:avLst>
              <a:gd name="adj" fmla="val 2941"/>
            </a:avLst>
          </a:prstGeom>
          <a:noFill/>
          <a:effectLst>
            <a:outerShdw blurRad="88900" sx="106000" sy="106000" algn="ctr" rotWithShape="0">
              <a:prstClr val="black">
                <a:alpha val="40000"/>
              </a:prstClr>
            </a:outerShdw>
          </a:effectLst>
        </p:spPr>
      </p:pic>
      <p:pic>
        <p:nvPicPr>
          <p:cNvPr id="4" name="Picture 2" descr="http://www.iconspedia.com/uploads/1913906277156034685.png"/>
          <p:cNvPicPr>
            <a:picLocks noChangeAspect="1" noChangeArrowheads="1"/>
          </p:cNvPicPr>
          <p:nvPr/>
        </p:nvPicPr>
        <p:blipFill>
          <a:blip r:embed="rId6" cstate="screen">
            <a:extLst>
              <a:ext uri="{28A0092B-C50C-407E-A947-70E740481C1C}">
                <a14:useLocalDpi xmlns="" xmlns:a14="http://schemas.microsoft.com/office/drawing/2010/main" val="0"/>
              </a:ext>
            </a:extLst>
          </a:blip>
          <a:srcRect/>
          <a:stretch>
            <a:fillRect/>
          </a:stretch>
        </p:blipFill>
        <p:spPr bwMode="auto">
          <a:xfrm rot="286140">
            <a:off x="776582" y="804411"/>
            <a:ext cx="2664508" cy="2294812"/>
          </a:xfrm>
          <a:prstGeom prst="rect">
            <a:avLst/>
          </a:prstGeom>
          <a:noFill/>
          <a:effectLst>
            <a:outerShdw blurRad="88900" sx="106000" sy="106000" algn="ctr" rotWithShape="0">
              <a:prstClr val="black">
                <a:alpha val="40000"/>
              </a:prstClr>
            </a:outerShdw>
          </a:effectLst>
        </p:spPr>
      </p:pic>
      <p:pic>
        <p:nvPicPr>
          <p:cNvPr id="9" name="Picture 2" descr="http://www.selikoff.net/blog-files/database-good.png"/>
          <p:cNvPicPr>
            <a:picLocks noChangeAspect="1" noChangeArrowheads="1"/>
          </p:cNvPicPr>
          <p:nvPr/>
        </p:nvPicPr>
        <p:blipFill>
          <a:blip r:embed="rId7" cstate="screen">
            <a:extLst>
              <a:ext uri="{28A0092B-C50C-407E-A947-70E740481C1C}">
                <a14:useLocalDpi xmlns="" xmlns:a14="http://schemas.microsoft.com/office/drawing/2010/main" val="0"/>
              </a:ext>
            </a:extLst>
          </a:blip>
          <a:srcRect/>
          <a:stretch>
            <a:fillRect/>
          </a:stretch>
        </p:blipFill>
        <p:spPr bwMode="auto">
          <a:xfrm rot="202978">
            <a:off x="5779953" y="994191"/>
            <a:ext cx="1911982" cy="1682018"/>
          </a:xfrm>
          <a:prstGeom prst="roundRect">
            <a:avLst>
              <a:gd name="adj" fmla="val 8594"/>
            </a:avLst>
          </a:prstGeom>
          <a:solidFill>
            <a:srgbClr val="FFFFFF">
              <a:shade val="85000"/>
            </a:srgbClr>
          </a:solidFill>
          <a:ln>
            <a:noFill/>
          </a:ln>
          <a:effectLst>
            <a:outerShdw blurRad="88900" sx="106000" sy="106000" algn="ctr" rotWithShape="0">
              <a:prstClr val="black">
                <a:alpha val="40000"/>
              </a:prstClr>
            </a:outerShdw>
          </a:effectLst>
        </p:spPr>
      </p:pic>
    </p:spTree>
    <p:extLst>
      <p:ext uri="{BB962C8B-B14F-4D97-AF65-F5344CB8AC3E}">
        <p14:creationId xmlns="" xmlns:p14="http://schemas.microsoft.com/office/powerpoint/2010/main" val="24321395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a:pPr>
            <a:r>
              <a:rPr lang="en-US" dirty="0" smtClean="0"/>
              <a:t>Which </a:t>
            </a:r>
            <a:r>
              <a:rPr lang="en-US" dirty="0"/>
              <a:t>of these hardware elements is in charge of the </a:t>
            </a:r>
            <a:r>
              <a:rPr lang="en-US" dirty="0" smtClean="0"/>
              <a:t>communication </a:t>
            </a:r>
            <a:r>
              <a:rPr lang="en-US" dirty="0"/>
              <a:t>between the CPU and the RAM?…</a:t>
            </a:r>
            <a:endParaRPr lang="en-US" dirty="0" smtClean="0"/>
          </a:p>
          <a:p>
            <a:pPr marL="871538" lvl="1" indent="-514350">
              <a:buFont typeface="+mj-lt"/>
              <a:buAutoNum type="alphaLcParenR"/>
            </a:pPr>
            <a:r>
              <a:rPr lang="en-US" dirty="0" smtClean="0"/>
              <a:t>IDE Connector</a:t>
            </a:r>
            <a:endParaRPr lang="en-US" dirty="0"/>
          </a:p>
          <a:p>
            <a:pPr marL="871538" lvl="1" indent="-514350">
              <a:buFont typeface="+mj-lt"/>
              <a:buAutoNum type="alphaLcParenR"/>
            </a:pPr>
            <a:r>
              <a:rPr lang="en-US" dirty="0" smtClean="0"/>
              <a:t>Southbridge</a:t>
            </a:r>
            <a:endParaRPr lang="en-US" dirty="0"/>
          </a:p>
          <a:p>
            <a:pPr marL="871538" lvl="1" indent="-514350">
              <a:buFont typeface="+mj-lt"/>
              <a:buAutoNum type="alphaLcParenR"/>
            </a:pPr>
            <a:r>
              <a:rPr lang="en-US" dirty="0" smtClean="0"/>
              <a:t>Northbridge</a:t>
            </a:r>
          </a:p>
          <a:p>
            <a:pPr marL="871538" lvl="1" indent="-514350">
              <a:buFont typeface="+mj-lt"/>
              <a:buAutoNum type="alphaLcParenR"/>
            </a:pPr>
            <a:r>
              <a:rPr lang="en-US" dirty="0" smtClean="0"/>
              <a:t>CPU Socket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a:t>
            </a:fld>
            <a:endParaRPr lang="en-US" dirty="0"/>
          </a:p>
        </p:txBody>
      </p:sp>
      <p:sp>
        <p:nvSpPr>
          <p:cNvPr id="5" name="Oval 4"/>
          <p:cNvSpPr/>
          <p:nvPr/>
        </p:nvSpPr>
        <p:spPr>
          <a:xfrm>
            <a:off x="500034" y="3857628"/>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96168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Бази от данни</a:t>
            </a:r>
            <a:endParaRPr lang="en-US"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Бази от данни. Системи за управление на бази от данни. Логическа и физическа организация. Модели на </a:t>
            </a:r>
            <a:r>
              <a:rPr lang="bg-BG" dirty="0" smtClean="0"/>
              <a:t>данните</a:t>
            </a:r>
          </a:p>
          <a:p>
            <a:pPr lvl="1"/>
            <a:r>
              <a:rPr lang="bg-BG" dirty="0" smtClean="0"/>
              <a:t>Релационни </a:t>
            </a:r>
            <a:r>
              <a:rPr lang="bg-BG" dirty="0"/>
              <a:t>бази от данни. Таблици и релации. Обекти </a:t>
            </a:r>
            <a:r>
              <a:rPr lang="bg-BG" dirty="0" smtClean="0"/>
              <a:t>в </a:t>
            </a:r>
            <a:r>
              <a:rPr lang="bg-BG" dirty="0"/>
              <a:t>базите от данни. Типове </a:t>
            </a:r>
            <a:r>
              <a:rPr lang="bg-BG" dirty="0" smtClean="0"/>
              <a:t>данни</a:t>
            </a:r>
          </a:p>
          <a:p>
            <a:pPr lvl="1"/>
            <a:r>
              <a:rPr lang="bg-BG" dirty="0" smtClean="0"/>
              <a:t>Език </a:t>
            </a:r>
            <a:r>
              <a:rPr lang="en-US" dirty="0"/>
              <a:t>SQL.</a:t>
            </a:r>
            <a:r>
              <a:rPr lang="bg-BG" dirty="0"/>
              <a:t> Видове </a:t>
            </a:r>
            <a:r>
              <a:rPr lang="en-US" dirty="0"/>
              <a:t>SQL </a:t>
            </a:r>
            <a:r>
              <a:rPr lang="bg-BG" dirty="0"/>
              <a:t>команди и </a:t>
            </a:r>
            <a:r>
              <a:rPr lang="bg-BG" dirty="0" smtClean="0"/>
              <a:t>заявки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40</a:t>
            </a:fld>
            <a:endParaRPr lang="en-US" dirty="0"/>
          </a:p>
        </p:txBody>
      </p:sp>
    </p:spTree>
    <p:extLst>
      <p:ext uri="{BB962C8B-B14F-4D97-AF65-F5344CB8AC3E}">
        <p14:creationId xmlns="" xmlns:p14="http://schemas.microsoft.com/office/powerpoint/2010/main" val="180556526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0"/>
            </a:pPr>
            <a:r>
              <a:rPr lang="en-US" dirty="0" smtClean="0"/>
              <a:t> A database </a:t>
            </a:r>
            <a:r>
              <a:rPr lang="en-US" dirty="0"/>
              <a:t>model in which the data is organized into a tree-like structure is:</a:t>
            </a:r>
            <a:endParaRPr lang="en-US" dirty="0" smtClean="0"/>
          </a:p>
          <a:p>
            <a:pPr marL="871538" lvl="1" indent="-514350">
              <a:buFont typeface="+mj-lt"/>
              <a:buAutoNum type="alphaLcParenR"/>
            </a:pPr>
            <a:r>
              <a:rPr lang="en-US" dirty="0" smtClean="0"/>
              <a:t>Network model</a:t>
            </a:r>
            <a:endParaRPr lang="en-US" dirty="0"/>
          </a:p>
          <a:p>
            <a:pPr marL="871538" lvl="1" indent="-514350">
              <a:buFont typeface="+mj-lt"/>
              <a:buAutoNum type="alphaLcParenR"/>
            </a:pPr>
            <a:r>
              <a:rPr lang="en-US" dirty="0" smtClean="0"/>
              <a:t>Relational </a:t>
            </a:r>
            <a:r>
              <a:rPr lang="en-US" dirty="0" smtClean="0"/>
              <a:t>model</a:t>
            </a:r>
            <a:endParaRPr lang="en-US" dirty="0"/>
          </a:p>
          <a:p>
            <a:pPr marL="871538" lvl="1" indent="-514350">
              <a:buFont typeface="+mj-lt"/>
              <a:buAutoNum type="alphaLcParenR"/>
            </a:pPr>
            <a:r>
              <a:rPr lang="en-US" dirty="0" smtClean="0"/>
              <a:t>Hierarchical </a:t>
            </a:r>
            <a:r>
              <a:rPr lang="en-US" dirty="0"/>
              <a:t>database </a:t>
            </a:r>
            <a:r>
              <a:rPr lang="en-US" dirty="0" smtClean="0"/>
              <a:t>model</a:t>
            </a:r>
            <a:endParaRPr lang="en-US" dirty="0"/>
          </a:p>
          <a:p>
            <a:pPr marL="871538" lvl="1" indent="-514350">
              <a:buFont typeface="+mj-lt"/>
              <a:buAutoNum type="alphaLcParenR"/>
            </a:pPr>
            <a:r>
              <a:rPr lang="en-US" dirty="0" smtClean="0"/>
              <a:t>Entity–relationship </a:t>
            </a:r>
            <a:r>
              <a:rPr lang="en-US" dirty="0" smtClean="0"/>
              <a:t>model</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41</a:t>
            </a:fld>
            <a:endParaRPr lang="en-US" dirty="0"/>
          </a:p>
        </p:txBody>
      </p:sp>
      <p:sp>
        <p:nvSpPr>
          <p:cNvPr id="5" name="Oval 4"/>
          <p:cNvSpPr/>
          <p:nvPr/>
        </p:nvSpPr>
        <p:spPr>
          <a:xfrm>
            <a:off x="4953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746523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r>
              <a:rPr lang="en-US" dirty="0" smtClean="0"/>
              <a:t>:</a:t>
            </a:r>
          </a:p>
          <a:p>
            <a:r>
              <a:rPr lang="en-US" sz="2800" dirty="0"/>
              <a:t>A hierarchical database model is a data model in which the data is organized into a tree-like structure.</a:t>
            </a:r>
          </a:p>
          <a:p>
            <a:r>
              <a:rPr lang="en-US" sz="2800" dirty="0"/>
              <a:t>The structure allows representing information using parent/child relationships: each parent can have many </a:t>
            </a:r>
            <a:r>
              <a:rPr lang="en-US" sz="2800" dirty="0" smtClean="0"/>
              <a:t>children, but </a:t>
            </a:r>
            <a:r>
              <a:rPr lang="en-US" sz="2800" dirty="0"/>
              <a:t>each child has only one parent (also known as a 1-to-many relationship).</a:t>
            </a:r>
          </a:p>
          <a:p>
            <a:r>
              <a:rPr lang="en-US" sz="2800" dirty="0"/>
              <a:t>All attributes of a specific record are listed under an entity type.</a:t>
            </a:r>
          </a:p>
          <a:p>
            <a:pPr marL="0" indent="0">
              <a:buNone/>
            </a:pPr>
            <a:r>
              <a:rPr lang="en-US" dirty="0" smtClean="0"/>
              <a:t/>
            </a:r>
            <a:br>
              <a:rPr lang="en-US" dirty="0" smtClean="0"/>
            </a:br>
            <a:endParaRPr lang="bg-BG" dirty="0" smtClean="0"/>
          </a:p>
          <a:p>
            <a:pPr marL="0" indent="0">
              <a:buNone/>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42</a:t>
            </a:fld>
            <a:endParaRPr lang="en-US" dirty="0"/>
          </a:p>
        </p:txBody>
      </p:sp>
    </p:spTree>
    <p:extLst>
      <p:ext uri="{BB962C8B-B14F-4D97-AF65-F5344CB8AC3E}">
        <p14:creationId xmlns="" xmlns:p14="http://schemas.microsoft.com/office/powerpoint/2010/main" val="20546668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19600"/>
            <a:ext cx="7924800" cy="685800"/>
          </a:xfrm>
        </p:spPr>
        <p:txBody>
          <a:bodyPr/>
          <a:lstStyle/>
          <a:p>
            <a:r>
              <a:rPr lang="bg-BG" dirty="0" smtClean="0"/>
              <a:t>Информационни системи</a:t>
            </a:r>
            <a:endParaRPr lang="en-US" dirty="0"/>
          </a:p>
        </p:txBody>
      </p:sp>
      <p:sp>
        <p:nvSpPr>
          <p:cNvPr id="3" name="Subtitle 2"/>
          <p:cNvSpPr>
            <a:spLocks noGrp="1"/>
          </p:cNvSpPr>
          <p:nvPr>
            <p:ph type="subTitle" idx="1"/>
          </p:nvPr>
        </p:nvSpPr>
        <p:spPr>
          <a:xfrm>
            <a:off x="609600" y="5526879"/>
            <a:ext cx="7924800" cy="569120"/>
          </a:xfrm>
        </p:spPr>
        <p:txBody>
          <a:bodyPr/>
          <a:lstStyle/>
          <a:p>
            <a:r>
              <a:rPr lang="en-US" dirty="0" smtClean="0"/>
              <a:t>ERP, CRM, BI</a:t>
            </a:r>
            <a:r>
              <a:rPr lang="bg-BG" dirty="0" smtClean="0"/>
              <a:t>, </a:t>
            </a:r>
            <a:r>
              <a:rPr lang="en-US" dirty="0" smtClean="0"/>
              <a:t>BPM, FMIS, CAD/CAM, CMS, </a:t>
            </a:r>
            <a:r>
              <a:rPr lang="bg-BG" dirty="0" smtClean="0"/>
              <a:t>софтуерни архитектури</a:t>
            </a:r>
            <a:endParaRPr lang="en-US" dirty="0"/>
          </a:p>
        </p:txBody>
      </p:sp>
      <p:pic>
        <p:nvPicPr>
          <p:cNvPr id="32770" name="Picture 2" descr="http://www.tepco.co.jp/en/corpinfo/consultant/images/c31-01.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957562" y="959938"/>
            <a:ext cx="5205238" cy="2918824"/>
          </a:xfrm>
          <a:prstGeom prst="roundRect">
            <a:avLst>
              <a:gd name="adj" fmla="val 4093"/>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 xmlns:p14="http://schemas.microsoft.com/office/powerpoint/2010/main" val="7385143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mtClean="0"/>
              <a:t>Информационни системи</a:t>
            </a:r>
            <a:endParaRPr lang="en-US" dirty="0"/>
          </a:p>
        </p:txBody>
      </p:sp>
      <p:sp>
        <p:nvSpPr>
          <p:cNvPr id="3" name="Content Placeholder 2"/>
          <p:cNvSpPr>
            <a:spLocks noGrp="1"/>
          </p:cNvSpPr>
          <p:nvPr>
            <p:ph idx="1"/>
          </p:nvPr>
        </p:nvSpPr>
        <p:spPr>
          <a:xfrm>
            <a:off x="228600" y="914400"/>
            <a:ext cx="8686800" cy="5638800"/>
          </a:xfrm>
        </p:spPr>
        <p:txBody>
          <a:bodyPr/>
          <a:lstStyle/>
          <a:p>
            <a:pPr>
              <a:lnSpc>
                <a:spcPct val="100000"/>
              </a:lnSpc>
            </a:pPr>
            <a:r>
              <a:rPr lang="bg-BG" sz="3000" dirty="0" smtClean="0"/>
              <a:t>Въпросите от този раздел по конспект обхващат следните области:</a:t>
            </a:r>
          </a:p>
          <a:p>
            <a:pPr lvl="1">
              <a:lnSpc>
                <a:spcPct val="100000"/>
              </a:lnSpc>
            </a:pPr>
            <a:r>
              <a:rPr lang="bg-BG" sz="2800" dirty="0"/>
              <a:t>Информационни системи. Класифициране (за управление на организация – ERP, за управление на производство, за връзки с клиенти и доставчици – CRM, за отчети, анализи и прогнози – </a:t>
            </a:r>
            <a:r>
              <a:rPr lang="en-US" sz="2800" dirty="0"/>
              <a:t>BI, </a:t>
            </a:r>
            <a:r>
              <a:rPr lang="bg-BG" sz="2800" dirty="0"/>
              <a:t>за решаване на конкретни проблеми, ...). Жизнен цикъл (основни етапи в създаването и използването). Основни функции и задачи. Системни архитектури – двуслойна (клиент/сървър), трислойна, </a:t>
            </a:r>
            <a:r>
              <a:rPr lang="bg-BG" sz="2800" dirty="0" err="1"/>
              <a:t>N-слойна</a:t>
            </a:r>
            <a:r>
              <a:rPr lang="bg-BG" sz="2800" dirty="0"/>
              <a:t> (разпределена), </a:t>
            </a:r>
            <a:r>
              <a:rPr lang="en-US" sz="2800" dirty="0"/>
              <a:t>cloud computing</a:t>
            </a:r>
            <a:r>
              <a:rPr lang="bg-BG" sz="2800" dirty="0" smtClean="0"/>
              <a:t>.</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44</a:t>
            </a:fld>
            <a:endParaRPr lang="en-US" dirty="0"/>
          </a:p>
        </p:txBody>
      </p:sp>
    </p:spTree>
    <p:extLst>
      <p:ext uri="{BB962C8B-B14F-4D97-AF65-F5344CB8AC3E}">
        <p14:creationId xmlns="" xmlns:p14="http://schemas.microsoft.com/office/powerpoint/2010/main" val="29713132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1"/>
            </a:pPr>
            <a:r>
              <a:rPr lang="en-US" dirty="0" smtClean="0"/>
              <a:t> What </a:t>
            </a:r>
            <a:r>
              <a:rPr lang="en-US" dirty="0"/>
              <a:t>are the steps in the Information System life-cycle?</a:t>
            </a:r>
            <a:endParaRPr lang="en-US" dirty="0" smtClean="0"/>
          </a:p>
          <a:p>
            <a:pPr marL="871538" lvl="1" indent="-514350">
              <a:buFont typeface="+mj-lt"/>
              <a:buAutoNum type="alphaLcParenR"/>
            </a:pPr>
            <a:r>
              <a:rPr lang="en-US" dirty="0" smtClean="0"/>
              <a:t>Planning</a:t>
            </a:r>
            <a:r>
              <a:rPr lang="en-US" dirty="0"/>
              <a:t>, Analysis, Design, Implementation, Maintenance</a:t>
            </a:r>
          </a:p>
          <a:p>
            <a:pPr marL="871538" lvl="1" indent="-514350">
              <a:buFont typeface="+mj-lt"/>
              <a:buAutoNum type="alphaLcParenR"/>
            </a:pPr>
            <a:r>
              <a:rPr lang="en-US" dirty="0" smtClean="0"/>
              <a:t>Design</a:t>
            </a:r>
            <a:r>
              <a:rPr lang="en-US" dirty="0"/>
              <a:t>, Implementation, Planning, Analysis, Maintenance</a:t>
            </a:r>
          </a:p>
          <a:p>
            <a:pPr marL="871538" lvl="1" indent="-514350">
              <a:buFont typeface="+mj-lt"/>
              <a:buAutoNum type="alphaLcParenR"/>
            </a:pPr>
            <a:r>
              <a:rPr lang="en-US" dirty="0" smtClean="0"/>
              <a:t>Planning</a:t>
            </a:r>
            <a:r>
              <a:rPr lang="en-US" dirty="0"/>
              <a:t>, Design, Analysis, Implementation, Maintenance</a:t>
            </a:r>
          </a:p>
          <a:p>
            <a:pPr marL="871538" lvl="1" indent="-514350">
              <a:buFont typeface="+mj-lt"/>
              <a:buAutoNum type="alphaLcParenR"/>
            </a:pPr>
            <a:r>
              <a:rPr lang="en-US" dirty="0" smtClean="0"/>
              <a:t>Analysis</a:t>
            </a:r>
            <a:r>
              <a:rPr lang="en-US" dirty="0"/>
              <a:t>, Design, Planning, Implementation, Maintenance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45</a:t>
            </a:fld>
            <a:endParaRPr lang="en-US" dirty="0"/>
          </a:p>
        </p:txBody>
      </p:sp>
      <p:sp>
        <p:nvSpPr>
          <p:cNvPr id="5" name="Oval 4"/>
          <p:cNvSpPr/>
          <p:nvPr/>
        </p:nvSpPr>
        <p:spPr>
          <a:xfrm>
            <a:off x="495300" y="209932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317331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endParaRPr lang="en-US" dirty="0" smtClean="0"/>
          </a:p>
          <a:p>
            <a:r>
              <a:rPr lang="bg-BG" dirty="0">
                <a:effectLst/>
              </a:rPr>
              <a:t>The systems </a:t>
            </a:r>
            <a:r>
              <a:rPr lang="en-US" dirty="0">
                <a:effectLst/>
              </a:rPr>
              <a:t>information</a:t>
            </a:r>
            <a:r>
              <a:rPr lang="bg-BG" dirty="0">
                <a:effectLst/>
              </a:rPr>
              <a:t> life cycle</a:t>
            </a:r>
            <a:r>
              <a:rPr lang="en-US" dirty="0">
                <a:effectLst/>
              </a:rPr>
              <a:t> is used to </a:t>
            </a:r>
            <a:r>
              <a:rPr lang="bg-BG" dirty="0">
                <a:effectLst/>
              </a:rPr>
              <a:t>describe a process for planning, creating, testing, and deploying an information system. The systems development life-cycle concept applies to a range of hardware and software configurations, as a system can be composed of hardware only, software only, or a combination of both</a:t>
            </a: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46</a:t>
            </a:fld>
            <a:endParaRPr lang="en-US" dirty="0"/>
          </a:p>
        </p:txBody>
      </p:sp>
    </p:spTree>
    <p:extLst>
      <p:ext uri="{BB962C8B-B14F-4D97-AF65-F5344CB8AC3E}">
        <p14:creationId xmlns="" xmlns:p14="http://schemas.microsoft.com/office/powerpoint/2010/main" val="270422038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3464720"/>
            <a:ext cx="7924800" cy="1295400"/>
          </a:xfrm>
        </p:spPr>
        <p:txBody>
          <a:bodyPr/>
          <a:lstStyle/>
          <a:p>
            <a:r>
              <a:rPr lang="bg-BG" dirty="0" smtClean="0"/>
              <a:t>Сигурност и защита на информацията</a:t>
            </a:r>
            <a:endParaRPr lang="en-US" dirty="0"/>
          </a:p>
        </p:txBody>
      </p:sp>
      <p:sp>
        <p:nvSpPr>
          <p:cNvPr id="3" name="Subtitle 2"/>
          <p:cNvSpPr>
            <a:spLocks noGrp="1"/>
          </p:cNvSpPr>
          <p:nvPr>
            <p:ph type="subTitle" idx="1"/>
          </p:nvPr>
        </p:nvSpPr>
        <p:spPr>
          <a:xfrm>
            <a:off x="609600" y="4912520"/>
            <a:ext cx="7924800" cy="1564480"/>
          </a:xfrm>
        </p:spPr>
        <p:txBody>
          <a:bodyPr/>
          <a:lstStyle/>
          <a:p>
            <a:r>
              <a:rPr lang="bg-BG" dirty="0" smtClean="0"/>
              <a:t>Симетрични </a:t>
            </a:r>
            <a:r>
              <a:rPr lang="bg-BG" smtClean="0"/>
              <a:t>и асиметрични </a:t>
            </a:r>
            <a:r>
              <a:rPr lang="bg-BG" dirty="0" smtClean="0"/>
              <a:t>кодиращи алгоритми, криптографско хеширане, електронен подпис, цифрови сертификати</a:t>
            </a:r>
            <a:endParaRPr lang="en-US" dirty="0"/>
          </a:p>
        </p:txBody>
      </p:sp>
      <p:pic>
        <p:nvPicPr>
          <p:cNvPr id="33794" name="Picture 2" descr="http://www.cat.aum.edu/uploadedfile/cysec.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rot="21448111">
            <a:off x="3347249" y="567795"/>
            <a:ext cx="5060654" cy="2389316"/>
          </a:xfrm>
          <a:prstGeom prst="roundRect">
            <a:avLst>
              <a:gd name="adj" fmla="val 6208"/>
            </a:avLst>
          </a:prstGeom>
          <a:noFill/>
          <a:extLst>
            <a:ext uri="{909E8E84-426E-40DD-AFC4-6F175D3DCCD1}">
              <a14:hiddenFill xmlns="" xmlns:a14="http://schemas.microsoft.com/office/drawing/2010/main">
                <a:solidFill>
                  <a:srgbClr val="FFFFFF"/>
                </a:solidFill>
              </a14:hiddenFill>
            </a:ext>
          </a:extLst>
        </p:spPr>
      </p:pic>
      <p:pic>
        <p:nvPicPr>
          <p:cNvPr id="33796" name="Picture 4" descr="http://www.onixnet.com/IBM_ISS/images/lock.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242808">
            <a:off x="670559" y="1135718"/>
            <a:ext cx="2330967" cy="1809927"/>
          </a:xfrm>
          <a:prstGeom prst="roundRect">
            <a:avLst>
              <a:gd name="adj" fmla="val 8259"/>
            </a:avLst>
          </a:prstGeom>
          <a:noFill/>
          <a:ln>
            <a:solidFill>
              <a:schemeClr val="accent5">
                <a:lumMod val="75000"/>
              </a:schemeClr>
            </a:solidFill>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4058695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152400"/>
            <a:ext cx="7086600" cy="914400"/>
          </a:xfrm>
        </p:spPr>
        <p:txBody>
          <a:bodyPr/>
          <a:lstStyle/>
          <a:p>
            <a:r>
              <a:rPr lang="bg-BG" dirty="0"/>
              <a:t>Сигурност и защита на информацията</a:t>
            </a:r>
            <a:endParaRPr lang="en-US" dirty="0"/>
          </a:p>
        </p:txBody>
      </p:sp>
      <p:sp>
        <p:nvSpPr>
          <p:cNvPr id="3" name="Content Placeholder 2"/>
          <p:cNvSpPr>
            <a:spLocks noGrp="1"/>
          </p:cNvSpPr>
          <p:nvPr>
            <p:ph idx="1"/>
          </p:nvPr>
        </p:nvSpPr>
        <p:spPr>
          <a:xfrm>
            <a:off x="228600" y="1219200"/>
            <a:ext cx="8686800" cy="5486400"/>
          </a:xfrm>
        </p:spPr>
        <p:txBody>
          <a:bodyPr/>
          <a:lstStyle/>
          <a:p>
            <a:pPr>
              <a:lnSpc>
                <a:spcPts val="3700"/>
              </a:lnSpc>
            </a:pPr>
            <a:r>
              <a:rPr lang="bg-BG" dirty="0" smtClean="0"/>
              <a:t>Въпросите от този раздел по конспект обхващат следните области:</a:t>
            </a:r>
          </a:p>
          <a:p>
            <a:pPr lvl="1">
              <a:lnSpc>
                <a:spcPts val="3700"/>
              </a:lnSpc>
            </a:pPr>
            <a:r>
              <a:rPr lang="bg-BG" dirty="0"/>
              <a:t>Сигурност и защита на информацията. Методи и алгоритми за кодиране: симетрични криптографски алгоритми – DES, 3DES; асиметрични криптографски алгоритми (с публичен и частен ключ) – RSA, DSA. Криптографски хеширащи алгоритми – SHA-1, MD5. Електронен подпис. Инфраструктура на публичния ключ (</a:t>
            </a:r>
            <a:r>
              <a:rPr lang="en-US" dirty="0"/>
              <a:t>PKI). </a:t>
            </a:r>
            <a:r>
              <a:rPr lang="bg-BG" dirty="0"/>
              <a:t>Цифрови сертификати</a:t>
            </a:r>
            <a:r>
              <a:rPr lang="bg-BG"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48</a:t>
            </a:fld>
            <a:endParaRPr lang="en-US" dirty="0"/>
          </a:p>
        </p:txBody>
      </p:sp>
    </p:spTree>
    <p:extLst>
      <p:ext uri="{BB962C8B-B14F-4D97-AF65-F5344CB8AC3E}">
        <p14:creationId xmlns="" xmlns:p14="http://schemas.microsoft.com/office/powerpoint/2010/main" val="385297882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2"/>
            </a:pPr>
            <a:r>
              <a:rPr lang="en-US" dirty="0" smtClean="0"/>
              <a:t> What is the meaning of the abbreviation 3DES?</a:t>
            </a:r>
          </a:p>
          <a:p>
            <a:pPr marL="871538" lvl="1" indent="-514350">
              <a:buFont typeface="+mj-lt"/>
              <a:buAutoNum type="alphaLcParenR"/>
            </a:pPr>
            <a:r>
              <a:rPr lang="en-US" dirty="0" smtClean="0"/>
              <a:t>generation of 3D multimedia</a:t>
            </a:r>
          </a:p>
          <a:p>
            <a:pPr marL="871538" lvl="1" indent="-514350">
              <a:buFont typeface="+mj-lt"/>
              <a:buAutoNum type="alphaLcParenR"/>
            </a:pPr>
            <a:r>
              <a:rPr lang="en-US" dirty="0" smtClean="0"/>
              <a:t>encryption algorithm</a:t>
            </a:r>
          </a:p>
          <a:p>
            <a:pPr marL="871538" lvl="1" indent="-514350">
              <a:buFont typeface="+mj-lt"/>
              <a:buAutoNum type="alphaLcParenR"/>
            </a:pPr>
            <a:r>
              <a:rPr lang="en-US" dirty="0" smtClean="0"/>
              <a:t> design program</a:t>
            </a:r>
          </a:p>
          <a:p>
            <a:pPr marL="871538" lvl="1" indent="-514350">
              <a:buFont typeface="+mj-lt"/>
              <a:buAutoNum type="alphaLcParenR"/>
            </a:pPr>
            <a:r>
              <a:rPr lang="en-US" dirty="0" smtClean="0"/>
              <a:t>data cable connecting the computer to an external device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49</a:t>
            </a:fld>
            <a:endParaRPr lang="en-US" dirty="0"/>
          </a:p>
        </p:txBody>
      </p:sp>
      <p:sp>
        <p:nvSpPr>
          <p:cNvPr id="5" name="Oval 4"/>
          <p:cNvSpPr/>
          <p:nvPr/>
        </p:nvSpPr>
        <p:spPr>
          <a:xfrm>
            <a:off x="500034" y="271462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144100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sz="2800" dirty="0" smtClean="0">
                <a:hlinkClick r:id="rId2"/>
              </a:rPr>
              <a:t>info</a:t>
            </a:r>
            <a:r>
              <a:rPr lang="en-US" sz="2800" dirty="0" smtClean="0"/>
              <a:t>:</a:t>
            </a:r>
          </a:p>
          <a:p>
            <a:r>
              <a:rPr lang="en-US" dirty="0" smtClean="0"/>
              <a:t>The </a:t>
            </a:r>
            <a:r>
              <a:rPr lang="en-US" dirty="0" err="1"/>
              <a:t>northbridge</a:t>
            </a:r>
            <a:r>
              <a:rPr lang="en-US" dirty="0"/>
              <a:t> or host bridge was one of the two chips in the core logic chipset on a PC </a:t>
            </a:r>
            <a:r>
              <a:rPr lang="en-US" dirty="0" smtClean="0"/>
              <a:t>motherboard, used </a:t>
            </a:r>
            <a:r>
              <a:rPr lang="en-US" dirty="0"/>
              <a:t>to manage data communications between a CPU and a motherboard. </a:t>
            </a:r>
            <a:r>
              <a:rPr lang="en-US" dirty="0" smtClean="0"/>
              <a:t>It </a:t>
            </a:r>
            <a:r>
              <a:rPr lang="en-US" dirty="0"/>
              <a:t>is supposed to be paired with a second support chip known as a </a:t>
            </a:r>
            <a:r>
              <a:rPr lang="en-US" dirty="0" err="1"/>
              <a:t>southbridge</a:t>
            </a:r>
            <a:r>
              <a:rPr lang="en-US" dirty="0" smtClean="0"/>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a:t>
            </a:fld>
            <a:endParaRPr lang="en-US" dirty="0"/>
          </a:p>
        </p:txBody>
      </p:sp>
    </p:spTree>
    <p:extLst>
      <p:ext uri="{BB962C8B-B14F-4D97-AF65-F5344CB8AC3E}">
        <p14:creationId xmlns="" xmlns:p14="http://schemas.microsoft.com/office/powerpoint/2010/main" val="270063517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endParaRPr lang="en-US" dirty="0" smtClean="0"/>
          </a:p>
          <a:p>
            <a:r>
              <a:rPr lang="en-US" dirty="0" smtClean="0"/>
              <a:t>In cryptography, Triple DES is the common name for the Triple Data Encryption Algorithm (TDEA or Triple DEA) symmetric-key block cipher, which applies the Data Encryption Standard (DES) cipher algorithm three times to each data block.</a:t>
            </a:r>
          </a:p>
          <a:p>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50</a:t>
            </a:fld>
            <a:endParaRPr lang="en-US" dirty="0"/>
          </a:p>
        </p:txBody>
      </p:sp>
    </p:spTree>
    <p:extLst>
      <p:ext uri="{BB962C8B-B14F-4D97-AF65-F5344CB8AC3E}">
        <p14:creationId xmlns="" xmlns:p14="http://schemas.microsoft.com/office/powerpoint/2010/main" val="148202978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114800"/>
            <a:ext cx="7924800" cy="685800"/>
          </a:xfrm>
        </p:spPr>
        <p:txBody>
          <a:bodyPr/>
          <a:lstStyle/>
          <a:p>
            <a:r>
              <a:rPr lang="bg-BG" dirty="0" smtClean="0"/>
              <a:t>Презентационни системи</a:t>
            </a:r>
            <a:endParaRPr lang="en-US" dirty="0"/>
          </a:p>
        </p:txBody>
      </p:sp>
      <p:sp>
        <p:nvSpPr>
          <p:cNvPr id="3" name="Subtitle 2"/>
          <p:cNvSpPr>
            <a:spLocks noGrp="1"/>
          </p:cNvSpPr>
          <p:nvPr>
            <p:ph type="subTitle" idx="1"/>
          </p:nvPr>
        </p:nvSpPr>
        <p:spPr>
          <a:xfrm>
            <a:off x="609600" y="4988720"/>
            <a:ext cx="7924800" cy="1412080"/>
          </a:xfrm>
        </p:spPr>
        <p:txBody>
          <a:bodyPr/>
          <a:lstStyle/>
          <a:p>
            <a:r>
              <a:rPr lang="bg-BG" dirty="0" smtClean="0"/>
              <a:t>Софтуер за презентации, изготвяне на презентации, слайдове, ефекти, бележки, цветове, изображения, звук, видео</a:t>
            </a:r>
            <a:endParaRPr lang="en-US" dirty="0"/>
          </a:p>
        </p:txBody>
      </p:sp>
      <p:pic>
        <p:nvPicPr>
          <p:cNvPr id="35842" name="Picture 2" descr="http://obamapacman.com/wp-content/uploads/2010/01/58.-Keynote-powerpoint-compatible-presentation-software-on-Apple-iPad-tablet-Apple-Senior-VP-Philip-W.-Schiller.jpg"/>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a:stretch/>
        </p:blipFill>
        <p:spPr bwMode="auto">
          <a:xfrm>
            <a:off x="2139245" y="1008344"/>
            <a:ext cx="4871156" cy="2726902"/>
          </a:xfrm>
          <a:prstGeom prst="roundRect">
            <a:avLst>
              <a:gd name="adj" fmla="val 5854"/>
            </a:avLst>
          </a:prstGeom>
          <a:noFill/>
          <a:ln>
            <a:solidFill>
              <a:schemeClr val="bg1">
                <a:lumMod val="65000"/>
                <a:lumOff val="35000"/>
              </a:schemeClr>
            </a:solidFill>
          </a:ln>
          <a:extLst>
            <a:ext uri="{909E8E84-426E-40DD-AFC4-6F175D3DCCD1}">
              <a14:hiddenFill xmlns="" xmlns:a14="http://schemas.microsoft.com/office/drawing/2010/main">
                <a:solidFill>
                  <a:srgbClr val="FFFFFF"/>
                </a:solidFill>
              </a14:hiddenFill>
            </a:ext>
          </a:extLst>
        </p:spPr>
      </p:pic>
      <p:pic>
        <p:nvPicPr>
          <p:cNvPr id="35845" name="Picture 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01133" y="1600200"/>
            <a:ext cx="1958745" cy="1987550"/>
          </a:xfrm>
          <a:prstGeom prst="rect">
            <a:avLst/>
          </a:prstGeom>
          <a:noFill/>
          <a:ln>
            <a:noFill/>
          </a:ln>
          <a:effectLst>
            <a:glow rad="381000">
              <a:schemeClr val="accent2">
                <a:lumMod val="75000"/>
                <a:alpha val="25000"/>
              </a:schemeClr>
            </a:glow>
            <a:outerShdw dist="35921" dir="2700000" algn="ctr" rotWithShape="0">
              <a:schemeClr val="bg2"/>
            </a:outerShdw>
            <a:softEdge rad="38100"/>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5848" name="Picture 8"/>
          <p:cNvPicPr>
            <a:picLocks noChangeAspect="1" noChangeArrowheads="1"/>
          </p:cNvPicPr>
          <p:nvPr/>
        </p:nvPicPr>
        <p:blipFill rotWithShape="1">
          <a:blip r:embed="rId4" cstate="print">
            <a:extLst>
              <a:ext uri="{28A0092B-C50C-407E-A947-70E740481C1C}">
                <a14:useLocalDpi xmlns="" xmlns:a14="http://schemas.microsoft.com/office/drawing/2010/main" val="0"/>
              </a:ext>
            </a:extLst>
          </a:blip>
          <a:srcRect/>
          <a:stretch/>
        </p:blipFill>
        <p:spPr bwMode="auto">
          <a:xfrm rot="21300921">
            <a:off x="6589560" y="804532"/>
            <a:ext cx="1945756" cy="1817559"/>
          </a:xfrm>
          <a:prstGeom prst="rect">
            <a:avLst/>
          </a:prstGeom>
          <a:noFill/>
          <a:ln>
            <a:noFill/>
          </a:ln>
          <a:effectLst>
            <a:glow rad="381000">
              <a:schemeClr val="accent2">
                <a:lumMod val="75000"/>
                <a:alpha val="25000"/>
              </a:schemeClr>
            </a:glow>
            <a:outerShdw dist="35921" dir="2700000" algn="ctr" rotWithShape="0">
              <a:schemeClr val="bg2"/>
            </a:outerShdw>
            <a:softEdge rad="38100"/>
          </a:effectLst>
          <a:scene3d>
            <a:camera prst="perspectiveHeroicExtremeLeftFacing"/>
            <a:lightRig rig="threePt" dir="t"/>
          </a:scene3d>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5851" name="Picture 11"/>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rot="21173643">
            <a:off x="6452802" y="2789444"/>
            <a:ext cx="1340685" cy="1222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34479535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Презентационни системи</a:t>
            </a:r>
            <a:endParaRPr lang="en-US" dirty="0"/>
          </a:p>
        </p:txBody>
      </p:sp>
      <p:sp>
        <p:nvSpPr>
          <p:cNvPr id="3" name="Content Placeholder 2"/>
          <p:cNvSpPr>
            <a:spLocks noGrp="1"/>
          </p:cNvSpPr>
          <p:nvPr>
            <p:ph idx="1"/>
          </p:nvPr>
        </p:nvSpPr>
        <p:spPr>
          <a:xfrm>
            <a:off x="228600" y="990600"/>
            <a:ext cx="8686800" cy="5638800"/>
          </a:xfrm>
        </p:spPr>
        <p:txBody>
          <a:bodyPr/>
          <a:lstStyle/>
          <a:p>
            <a:pPr>
              <a:lnSpc>
                <a:spcPct val="100000"/>
              </a:lnSpc>
            </a:pPr>
            <a:r>
              <a:rPr lang="bg-BG" dirty="0" smtClean="0"/>
              <a:t>Въпросите от този раздел по конспект обхващат следните области:</a:t>
            </a:r>
          </a:p>
          <a:p>
            <a:pPr lvl="1">
              <a:lnSpc>
                <a:spcPct val="100000"/>
              </a:lnSpc>
            </a:pPr>
            <a:r>
              <a:rPr lang="bg-BG" dirty="0"/>
              <a:t>Презентиране на информация чрез средствата на информационните технологии. Компютърна презентация – слайд, ефекти, бележки, цветова схема, </a:t>
            </a:r>
            <a:r>
              <a:rPr lang="bg-BG" dirty="0" smtClean="0"/>
              <a:t>шаблони</a:t>
            </a:r>
          </a:p>
          <a:p>
            <a:pPr lvl="1">
              <a:lnSpc>
                <a:spcPct val="100000"/>
              </a:lnSpc>
            </a:pPr>
            <a:r>
              <a:rPr lang="bg-BG" dirty="0" smtClean="0"/>
              <a:t>Дизайн </a:t>
            </a:r>
            <a:r>
              <a:rPr lang="bg-BG" dirty="0"/>
              <a:t>на презентационни материали – използване на цветове, текст, изображения, звук, анимация и </a:t>
            </a:r>
            <a:r>
              <a:rPr lang="bg-BG" dirty="0" smtClean="0"/>
              <a:t>видео</a:t>
            </a:r>
          </a:p>
          <a:p>
            <a:pPr lvl="1">
              <a:lnSpc>
                <a:spcPct val="100000"/>
              </a:lnSpc>
            </a:pPr>
            <a:r>
              <a:rPr lang="bg-BG" dirty="0" smtClean="0"/>
              <a:t>Софтуер </a:t>
            </a:r>
            <a:r>
              <a:rPr lang="bg-BG" dirty="0"/>
              <a:t>за презентации (презентационни системи</a:t>
            </a:r>
            <a:r>
              <a:rPr lang="bg-BG"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52</a:t>
            </a:fld>
            <a:endParaRPr lang="en-US" dirty="0"/>
          </a:p>
        </p:txBody>
      </p:sp>
    </p:spTree>
    <p:extLst>
      <p:ext uri="{BB962C8B-B14F-4D97-AF65-F5344CB8AC3E}">
        <p14:creationId xmlns="" xmlns:p14="http://schemas.microsoft.com/office/powerpoint/2010/main" val="385565496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3"/>
            </a:pPr>
            <a:r>
              <a:rPr lang="en-US" dirty="0" smtClean="0"/>
              <a:t> </a:t>
            </a:r>
            <a:r>
              <a:rPr lang="en-US" dirty="0" smtClean="0">
                <a:effectLst/>
              </a:rPr>
              <a:t>Which </a:t>
            </a:r>
            <a:r>
              <a:rPr lang="en-US" dirty="0">
                <a:effectLst/>
              </a:rPr>
              <a:t>is not an </a:t>
            </a:r>
            <a:r>
              <a:rPr lang="bg-BG" dirty="0">
                <a:effectLst/>
              </a:rPr>
              <a:t>example</a:t>
            </a:r>
            <a:r>
              <a:rPr lang="en-US" dirty="0">
                <a:effectLst/>
              </a:rPr>
              <a:t> of </a:t>
            </a:r>
            <a:r>
              <a:rPr lang="bg-BG" dirty="0">
                <a:effectLst/>
              </a:rPr>
              <a:t>presentation software</a:t>
            </a:r>
            <a:r>
              <a:rPr lang="en-US" dirty="0">
                <a:effectLst/>
              </a:rPr>
              <a:t>?</a:t>
            </a:r>
          </a:p>
          <a:p>
            <a:pPr marL="0" indent="0">
              <a:buNone/>
            </a:pPr>
            <a:endParaRPr lang="en-US" dirty="0" smtClean="0"/>
          </a:p>
          <a:p>
            <a:pPr marL="871538" lvl="1" indent="-514350">
              <a:buFont typeface="+mj-lt"/>
              <a:buAutoNum type="alphaLcParenR"/>
            </a:pPr>
            <a:r>
              <a:rPr lang="en-US" dirty="0" smtClean="0"/>
              <a:t>Microsoft </a:t>
            </a:r>
            <a:r>
              <a:rPr lang="en-US" dirty="0"/>
              <a:t>Power Point</a:t>
            </a:r>
          </a:p>
          <a:p>
            <a:pPr marL="871538" lvl="1" indent="-514350">
              <a:buFont typeface="+mj-lt"/>
              <a:buAutoNum type="alphaLcParenR"/>
            </a:pPr>
            <a:r>
              <a:rPr lang="en-US" dirty="0" smtClean="0"/>
              <a:t>Apple </a:t>
            </a:r>
            <a:r>
              <a:rPr lang="en-US" dirty="0"/>
              <a:t>Keynote</a:t>
            </a:r>
          </a:p>
          <a:p>
            <a:pPr marL="871538" lvl="1" indent="-514350">
              <a:buFont typeface="+mj-lt"/>
              <a:buAutoNum type="alphaLcParenR"/>
            </a:pPr>
            <a:r>
              <a:rPr lang="en-US" dirty="0" smtClean="0"/>
              <a:t>Apple </a:t>
            </a:r>
            <a:r>
              <a:rPr lang="en-US" dirty="0" err="1"/>
              <a:t>iCloud</a:t>
            </a:r>
            <a:endParaRPr lang="en-US" dirty="0"/>
          </a:p>
          <a:p>
            <a:pPr marL="871538" lvl="1" indent="-514350">
              <a:buFont typeface="+mj-lt"/>
              <a:buAutoNum type="alphaLcParenR"/>
            </a:pPr>
            <a:r>
              <a:rPr lang="en-US" dirty="0" smtClean="0"/>
              <a:t>Slide </a:t>
            </a:r>
            <a:r>
              <a:rPr lang="en-US" dirty="0"/>
              <a:t>Rocket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53</a:t>
            </a:fld>
            <a:endParaRPr lang="en-US" dirty="0"/>
          </a:p>
        </p:txBody>
      </p:sp>
      <p:sp>
        <p:nvSpPr>
          <p:cNvPr id="5" name="Oval 4"/>
          <p:cNvSpPr/>
          <p:nvPr/>
        </p:nvSpPr>
        <p:spPr>
          <a:xfrm>
            <a:off x="495300" y="40386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78652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pPr>
              <a:buSzPct val="100000"/>
              <a:buFont typeface="+mj-lt"/>
              <a:buAutoNum type="alphaLcParenR"/>
            </a:pPr>
            <a:r>
              <a:rPr lang="bg-BG" sz="1200" dirty="0" smtClean="0">
                <a:effectLst/>
              </a:rPr>
              <a:t>Microsoft </a:t>
            </a:r>
            <a:r>
              <a:rPr lang="bg-BG" sz="1200" dirty="0">
                <a:effectLst/>
              </a:rPr>
              <a:t>PowerPoint is the name of a </a:t>
            </a:r>
            <a:r>
              <a:rPr lang="bg-BG" sz="1200" dirty="0">
                <a:effectLst/>
                <a:hlinkClick r:id="rId2" tooltip="Proprietary software"/>
              </a:rPr>
              <a:t>proprietary</a:t>
            </a:r>
            <a:r>
              <a:rPr lang="bg-BG" sz="1200" dirty="0">
                <a:effectLst/>
              </a:rPr>
              <a:t> </a:t>
            </a:r>
            <a:r>
              <a:rPr lang="bg-BG" sz="1200" dirty="0">
                <a:effectLst/>
                <a:hlinkClick r:id="rId3" tooltip="Commercial software"/>
              </a:rPr>
              <a:t>commercial</a:t>
            </a:r>
            <a:r>
              <a:rPr lang="bg-BG" sz="1200" dirty="0">
                <a:effectLst/>
              </a:rPr>
              <a:t> </a:t>
            </a:r>
            <a:r>
              <a:rPr lang="bg-BG" sz="1200" dirty="0">
                <a:effectLst/>
                <a:hlinkClick r:id="rId4" tooltip="Presentation program"/>
              </a:rPr>
              <a:t>presentation program</a:t>
            </a:r>
            <a:r>
              <a:rPr lang="bg-BG" sz="1200" dirty="0">
                <a:effectLst/>
              </a:rPr>
              <a:t> developed by </a:t>
            </a:r>
            <a:r>
              <a:rPr lang="bg-BG" sz="1200" dirty="0">
                <a:effectLst/>
                <a:hlinkClick r:id="rId5" tooltip="Microsoft"/>
              </a:rPr>
              <a:t>Microsoft</a:t>
            </a:r>
            <a:r>
              <a:rPr lang="bg-BG" sz="1200" dirty="0">
                <a:effectLst/>
              </a:rPr>
              <a:t>. It was officially launched on May 22, 1990, as a part of the </a:t>
            </a:r>
            <a:r>
              <a:rPr lang="bg-BG" sz="1200" dirty="0" smtClean="0">
                <a:effectLst/>
              </a:rPr>
              <a:t>Microsoft </a:t>
            </a:r>
            <a:r>
              <a:rPr lang="bg-BG" sz="1200" dirty="0" smtClean="0">
                <a:effectLst/>
                <a:hlinkClick r:id="rId6" tooltip="Microsoft Office"/>
              </a:rPr>
              <a:t>Office</a:t>
            </a:r>
            <a:r>
              <a:rPr lang="bg-BG" sz="1200" dirty="0">
                <a:effectLst/>
              </a:rPr>
              <a:t> suite, and runs on </a:t>
            </a:r>
            <a:r>
              <a:rPr lang="bg-BG" sz="1200" dirty="0">
                <a:effectLst/>
                <a:hlinkClick r:id="rId7" tooltip="Microsoft Windows"/>
              </a:rPr>
              <a:t>Microsoft Windows</a:t>
            </a:r>
            <a:r>
              <a:rPr lang="bg-BG" sz="1200" dirty="0">
                <a:effectLst/>
              </a:rPr>
              <a:t> and </a:t>
            </a:r>
            <a:r>
              <a:rPr lang="bg-BG" sz="1200" dirty="0">
                <a:effectLst/>
                <a:hlinkClick r:id="rId8" tooltip="Apple Inc."/>
              </a:rPr>
              <a:t>Apple</a:t>
            </a:r>
            <a:r>
              <a:rPr lang="bg-BG" sz="1200" dirty="0">
                <a:effectLst/>
              </a:rPr>
              <a:t>'s</a:t>
            </a:r>
            <a:r>
              <a:rPr lang="bg-BG" sz="1200" dirty="0">
                <a:effectLst/>
                <a:hlinkClick r:id="rId9" tooltip="Mac OS X"/>
              </a:rPr>
              <a:t>Mac OS X</a:t>
            </a:r>
            <a:r>
              <a:rPr lang="bg-BG" sz="1200" dirty="0">
                <a:effectLst/>
              </a:rPr>
              <a:t> operating system</a:t>
            </a:r>
            <a:r>
              <a:rPr lang="bg-BG" sz="1200" dirty="0" smtClean="0">
                <a:effectLst/>
              </a:rPr>
              <a:t>.</a:t>
            </a:r>
            <a:endParaRPr lang="en-US" sz="1200" dirty="0">
              <a:effectLst/>
            </a:endParaRPr>
          </a:p>
          <a:p>
            <a:pPr lvl="1">
              <a:buSzPct val="100000"/>
              <a:buFont typeface="Arial" pitchFamily="34" charset="0"/>
              <a:buChar char="•"/>
            </a:pPr>
            <a:r>
              <a:rPr lang="bg-BG" sz="1200" u="sng" dirty="0">
                <a:effectLst/>
                <a:hlinkClick r:id="rId10"/>
              </a:rPr>
              <a:t>http://en.wikipedia.org/wiki/Microsoft_PowerPoint</a:t>
            </a:r>
            <a:endParaRPr lang="en-US" sz="1200" dirty="0">
              <a:effectLst/>
            </a:endParaRPr>
          </a:p>
          <a:p>
            <a:pPr>
              <a:buSzPct val="100000"/>
              <a:buFont typeface="+mj-lt"/>
              <a:buAutoNum type="alphaLcParenR"/>
            </a:pPr>
            <a:r>
              <a:rPr lang="bg-BG" sz="1200" dirty="0" smtClean="0">
                <a:effectLst/>
              </a:rPr>
              <a:t>Keynote</a:t>
            </a:r>
            <a:r>
              <a:rPr lang="bg-BG" sz="1200" dirty="0">
                <a:effectLst/>
              </a:rPr>
              <a:t> is a </a:t>
            </a:r>
            <a:r>
              <a:rPr lang="bg-BG" sz="1200" dirty="0">
                <a:effectLst/>
                <a:hlinkClick r:id="rId4" tooltip="Presentation program"/>
              </a:rPr>
              <a:t>presentation software</a:t>
            </a:r>
            <a:r>
              <a:rPr lang="bg-BG" sz="1200" dirty="0">
                <a:effectLst/>
              </a:rPr>
              <a:t> application developed as a part of the </a:t>
            </a:r>
            <a:r>
              <a:rPr lang="bg-BG" sz="1200" dirty="0">
                <a:effectLst/>
                <a:hlinkClick r:id="rId11" tooltip="IWork"/>
              </a:rPr>
              <a:t>iWork</a:t>
            </a:r>
            <a:r>
              <a:rPr lang="bg-BG" sz="1200" dirty="0">
                <a:effectLst/>
              </a:rPr>
              <a:t>productivity suite by </a:t>
            </a:r>
            <a:r>
              <a:rPr lang="bg-BG" sz="1200" dirty="0">
                <a:effectLst/>
                <a:hlinkClick r:id="rId8" tooltip="Apple Inc."/>
              </a:rPr>
              <a:t>Apple Inc.</a:t>
            </a:r>
            <a:r>
              <a:rPr lang="bg-BG" sz="1200" dirty="0">
                <a:effectLst/>
              </a:rPr>
              <a:t> Keynote 6.0 was announced on October 23, 2013 and is the most recent version for the Mac. On January 27, 2010, Apple announced a new version of Keynote for </a:t>
            </a:r>
            <a:r>
              <a:rPr lang="bg-BG" sz="1200" dirty="0">
                <a:effectLst/>
                <a:hlinkClick r:id="rId12" tooltip="IPad"/>
              </a:rPr>
              <a:t>iPad</a:t>
            </a:r>
            <a:r>
              <a:rPr lang="bg-BG" sz="1200" dirty="0">
                <a:effectLst/>
              </a:rPr>
              <a:t> with an all new touch interface.</a:t>
            </a:r>
            <a:endParaRPr lang="en-US" sz="1200" dirty="0">
              <a:effectLst/>
            </a:endParaRPr>
          </a:p>
          <a:p>
            <a:pPr lvl="1">
              <a:buSzPct val="100000"/>
              <a:buFont typeface="Arial" pitchFamily="34" charset="0"/>
              <a:buChar char="•"/>
            </a:pPr>
            <a:r>
              <a:rPr lang="bg-BG" sz="1200" u="sng" dirty="0">
                <a:effectLst/>
                <a:hlinkClick r:id="rId13"/>
              </a:rPr>
              <a:t>http://en.wikipedia.org/wiki/Apple_Keynote</a:t>
            </a:r>
            <a:endParaRPr lang="en-US" sz="1200" dirty="0">
              <a:effectLst/>
            </a:endParaRPr>
          </a:p>
          <a:p>
            <a:pPr>
              <a:buSzPct val="100000"/>
              <a:buFont typeface="+mj-lt"/>
              <a:buAutoNum type="alphaLcParenR"/>
            </a:pPr>
            <a:r>
              <a:rPr lang="bg-BG" sz="1200" dirty="0" smtClean="0">
                <a:effectLst/>
              </a:rPr>
              <a:t>iCloud</a:t>
            </a:r>
            <a:r>
              <a:rPr lang="bg-BG" sz="1200" dirty="0">
                <a:effectLst/>
              </a:rPr>
              <a:t> is a </a:t>
            </a:r>
            <a:r>
              <a:rPr lang="bg-BG" sz="1200" dirty="0">
                <a:effectLst/>
                <a:hlinkClick r:id="rId14" tooltip="Cloud storage"/>
              </a:rPr>
              <a:t>cloud storage</a:t>
            </a:r>
            <a:r>
              <a:rPr lang="bg-BG" sz="1200" dirty="0">
                <a:effectLst/>
              </a:rPr>
              <a:t> and </a:t>
            </a:r>
            <a:r>
              <a:rPr lang="bg-BG" sz="1200" dirty="0">
                <a:effectLst/>
                <a:hlinkClick r:id="rId15" tooltip="Cloud computing"/>
              </a:rPr>
              <a:t>cloud computing</a:t>
            </a:r>
            <a:r>
              <a:rPr lang="bg-BG" sz="1200" dirty="0">
                <a:effectLst/>
              </a:rPr>
              <a:t> service from </a:t>
            </a:r>
            <a:r>
              <a:rPr lang="bg-BG" sz="1200" dirty="0">
                <a:effectLst/>
                <a:hlinkClick r:id="rId8" tooltip="Apple Inc."/>
              </a:rPr>
              <a:t>Apple Inc.</a:t>
            </a:r>
            <a:r>
              <a:rPr lang="bg-BG" sz="1200" dirty="0">
                <a:effectLst/>
              </a:rPr>
              <a:t> launched on October 12, 2011. As of July 2013, the service has 320 million users. The service allows users to store data such as music and </a:t>
            </a:r>
            <a:r>
              <a:rPr lang="bg-BG" sz="1200" dirty="0">
                <a:effectLst/>
                <a:hlinkClick r:id="rId16" tooltip="IOS"/>
              </a:rPr>
              <a:t>iOS</a:t>
            </a:r>
            <a:r>
              <a:rPr lang="bg-BG" sz="1200" dirty="0">
                <a:effectLst/>
              </a:rPr>
              <a:t> applications on remote</a:t>
            </a:r>
            <a:r>
              <a:rPr lang="bg-BG" sz="1200" dirty="0">
                <a:effectLst/>
                <a:hlinkClick r:id="rId17" tooltip="Server (computing)"/>
              </a:rPr>
              <a:t>computer servers</a:t>
            </a:r>
            <a:r>
              <a:rPr lang="bg-BG" sz="1200" dirty="0">
                <a:effectLst/>
              </a:rPr>
              <a:t> for download to multiple devices such as iOS-based devices running iOS 5 or later,</a:t>
            </a:r>
            <a:r>
              <a:rPr lang="bg-BG" sz="1200" dirty="0">
                <a:effectLst/>
                <a:hlinkClick r:id="rId18"/>
              </a:rPr>
              <a:t>[7]</a:t>
            </a:r>
            <a:r>
              <a:rPr lang="bg-BG" sz="1200" dirty="0">
                <a:effectLst/>
              </a:rPr>
              <a:t> and personal computers running </a:t>
            </a:r>
            <a:r>
              <a:rPr lang="bg-BG" sz="1200" dirty="0">
                <a:effectLst/>
                <a:hlinkClick r:id="rId19" tooltip="Mac OS X Lion"/>
              </a:rPr>
              <a:t>OS X 10.7.2 "Lion"</a:t>
            </a:r>
            <a:r>
              <a:rPr lang="bg-BG" sz="1200" dirty="0">
                <a:effectLst/>
              </a:rPr>
              <a:t> or later, or</a:t>
            </a:r>
            <a:r>
              <a:rPr lang="bg-BG" sz="1200" dirty="0">
                <a:effectLst/>
                <a:hlinkClick r:id="rId7" tooltip="Microsoft Windows"/>
              </a:rPr>
              <a:t>Microsoft Windows</a:t>
            </a:r>
            <a:r>
              <a:rPr lang="bg-BG" sz="1200" dirty="0">
                <a:effectLst/>
              </a:rPr>
              <a:t> (</a:t>
            </a:r>
            <a:r>
              <a:rPr lang="bg-BG" sz="1200" dirty="0">
                <a:effectLst/>
                <a:hlinkClick r:id="rId20" tooltip="Windows Vista"/>
              </a:rPr>
              <a:t>Windows Vista</a:t>
            </a:r>
            <a:r>
              <a:rPr lang="bg-BG" sz="1200" dirty="0">
                <a:effectLst/>
              </a:rPr>
              <a:t> service pack 2 or later). It also replaces Apple's</a:t>
            </a:r>
            <a:r>
              <a:rPr lang="bg-BG" sz="1200" dirty="0">
                <a:effectLst/>
                <a:hlinkClick r:id="rId21" tooltip="MobileMe"/>
              </a:rPr>
              <a:t>MobileMe</a:t>
            </a:r>
            <a:r>
              <a:rPr lang="bg-BG" sz="1200" dirty="0">
                <a:effectLst/>
              </a:rPr>
              <a:t> service,</a:t>
            </a:r>
            <a:r>
              <a:rPr lang="bg-BG" sz="1200" dirty="0">
                <a:effectLst/>
                <a:hlinkClick r:id="rId18"/>
              </a:rPr>
              <a:t>[5]</a:t>
            </a:r>
            <a:r>
              <a:rPr lang="bg-BG" sz="1200" dirty="0">
                <a:effectLst/>
              </a:rPr>
              <a:t> acting as a data syncing center for email, contacts, calendars, bookmarks, notes, reminders (to-do lists), iWork documents, photos and other data. The service also allows users to wirelessly back up their iOS devices to iCloud instead of manually doing so using </a:t>
            </a:r>
            <a:r>
              <a:rPr lang="bg-BG" sz="1200" dirty="0">
                <a:effectLst/>
                <a:hlinkClick r:id="rId22" tooltip="ITunes"/>
              </a:rPr>
              <a:t>iTunes</a:t>
            </a:r>
            <a:r>
              <a:rPr lang="bg-BG" sz="1200" dirty="0">
                <a:effectLst/>
              </a:rPr>
              <a:t>.</a:t>
            </a:r>
            <a:endParaRPr lang="en-US" sz="1200" dirty="0">
              <a:effectLst/>
            </a:endParaRPr>
          </a:p>
          <a:p>
            <a:pPr lvl="1">
              <a:buSzPct val="100000"/>
              <a:buFont typeface="Arial" pitchFamily="34" charset="0"/>
              <a:buChar char="•"/>
            </a:pPr>
            <a:r>
              <a:rPr lang="bg-BG" sz="1200" u="sng" dirty="0">
                <a:effectLst/>
                <a:hlinkClick r:id="rId18"/>
              </a:rPr>
              <a:t>http://en.wikipedia.org/wiki/Icloud</a:t>
            </a:r>
            <a:endParaRPr lang="en-US" sz="1200" dirty="0">
              <a:effectLst/>
            </a:endParaRPr>
          </a:p>
          <a:p>
            <a:pPr>
              <a:buSzPct val="100000"/>
              <a:buFont typeface="+mj-lt"/>
              <a:buAutoNum type="alphaLcParenR"/>
            </a:pPr>
            <a:r>
              <a:rPr lang="bg-BG" sz="1200" dirty="0" smtClean="0">
                <a:effectLst/>
              </a:rPr>
              <a:t>SlideRocket</a:t>
            </a:r>
            <a:r>
              <a:rPr lang="bg-BG" sz="1200" dirty="0">
                <a:effectLst/>
              </a:rPr>
              <a:t> is an online presentation platform that lets users create, manage, share and measure presentations. SlideRocket is provided via a </a:t>
            </a:r>
            <a:r>
              <a:rPr lang="bg-BG" sz="1200" dirty="0">
                <a:effectLst/>
                <a:hlinkClick r:id="rId23" tooltip="SaaS"/>
              </a:rPr>
              <a:t>SaaS</a:t>
            </a:r>
            <a:r>
              <a:rPr lang="bg-BG" sz="1200" dirty="0">
                <a:effectLst/>
              </a:rPr>
              <a:t> model. The company was acquired by </a:t>
            </a:r>
            <a:r>
              <a:rPr lang="bg-BG" sz="1200" dirty="0">
                <a:effectLst/>
                <a:hlinkClick r:id="rId24" tooltip="ClearSlide"/>
              </a:rPr>
              <a:t>ClearSlide</a:t>
            </a:r>
            <a:r>
              <a:rPr lang="bg-BG" sz="1200" dirty="0">
                <a:effectLst/>
              </a:rPr>
              <a:t>, a similar </a:t>
            </a:r>
            <a:r>
              <a:rPr lang="bg-BG" sz="1200" dirty="0">
                <a:effectLst/>
                <a:hlinkClick r:id="rId23" tooltip="SaaS"/>
              </a:rPr>
              <a:t>SaaS</a:t>
            </a:r>
            <a:r>
              <a:rPr lang="bg-BG" sz="1200" dirty="0">
                <a:effectLst/>
              </a:rPr>
              <a:t> application, in March 2013. They are no longer offering independent signups, as the platform is being integrated into </a:t>
            </a:r>
            <a:r>
              <a:rPr lang="bg-BG" sz="1200" dirty="0">
                <a:effectLst/>
                <a:hlinkClick r:id="rId24" tooltip="ClearSlide"/>
              </a:rPr>
              <a:t>ClearSlide</a:t>
            </a:r>
            <a:r>
              <a:rPr lang="bg-BG" sz="1200" dirty="0">
                <a:effectLst/>
              </a:rPr>
              <a:t>. </a:t>
            </a:r>
            <a:endParaRPr lang="en-US" sz="1200" dirty="0">
              <a:effectLst/>
            </a:endParaRPr>
          </a:p>
          <a:p>
            <a:pPr lvl="1">
              <a:buSzPct val="100000"/>
              <a:buFont typeface="Arial" pitchFamily="34" charset="0"/>
              <a:buChar char="•"/>
            </a:pPr>
            <a:r>
              <a:rPr lang="bg-BG" sz="1000" u="sng" dirty="0">
                <a:effectLst/>
                <a:hlinkClick r:id="rId25"/>
              </a:rPr>
              <a:t>http://en.wikipedia.org/wiki/SlideRocket</a:t>
            </a:r>
            <a:endParaRPr lang="en-US" sz="1000" dirty="0">
              <a:effectLst/>
            </a:endParaRPr>
          </a:p>
          <a:p>
            <a:pPr marL="0" indent="0">
              <a:buNone/>
            </a:pPr>
            <a:endParaRPr lang="bg-BG" sz="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54</a:t>
            </a:fld>
            <a:endParaRPr lang="en-US" dirty="0"/>
          </a:p>
        </p:txBody>
      </p:sp>
    </p:spTree>
    <p:extLst>
      <p:ext uri="{BB962C8B-B14F-4D97-AF65-F5344CB8AC3E}">
        <p14:creationId xmlns="" xmlns:p14="http://schemas.microsoft.com/office/powerpoint/2010/main" val="254987876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28725"/>
            <a:ext cx="7924800" cy="685800"/>
          </a:xfrm>
        </p:spPr>
        <p:txBody>
          <a:bodyPr/>
          <a:lstStyle/>
          <a:p>
            <a:r>
              <a:rPr lang="bg-BG" dirty="0" smtClean="0"/>
              <a:t>Мултимедия</a:t>
            </a:r>
            <a:endParaRPr lang="en-US" dirty="0"/>
          </a:p>
        </p:txBody>
      </p:sp>
      <p:sp>
        <p:nvSpPr>
          <p:cNvPr id="3" name="Subtitle 2"/>
          <p:cNvSpPr>
            <a:spLocks noGrp="1"/>
          </p:cNvSpPr>
          <p:nvPr>
            <p:ph type="subTitle" idx="1"/>
          </p:nvPr>
        </p:nvSpPr>
        <p:spPr>
          <a:xfrm>
            <a:off x="609600" y="2143124"/>
            <a:ext cx="7924800" cy="954880"/>
          </a:xfrm>
        </p:spPr>
        <p:txBody>
          <a:bodyPr/>
          <a:lstStyle/>
          <a:p>
            <a:r>
              <a:rPr lang="bg-BG" dirty="0" smtClean="0"/>
              <a:t>Софтуер за създаване / обработка на мултимедия: звук, видео, файлови формати</a:t>
            </a:r>
            <a:endParaRPr lang="en-US" dirty="0"/>
          </a:p>
        </p:txBody>
      </p:sp>
      <p:pic>
        <p:nvPicPr>
          <p:cNvPr id="36866" name="Picture 2" descr="http://press.liacs.nl/medialab/bin/query.cgi?doc=146:frontpageimage"/>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894416" y="3505200"/>
            <a:ext cx="5344584" cy="2748384"/>
          </a:xfrm>
          <a:prstGeom prst="roundRect">
            <a:avLst>
              <a:gd name="adj" fmla="val 3455"/>
            </a:avLst>
          </a:prstGeom>
          <a:noFill/>
          <a:ln>
            <a:solidFill>
              <a:schemeClr val="accent3">
                <a:lumMod val="40000"/>
                <a:lumOff val="60000"/>
                <a:alpha val="50000"/>
              </a:schemeClr>
            </a:solidFill>
          </a:ln>
          <a:extLst>
            <a:ext uri="{909E8E84-426E-40DD-AFC4-6F175D3DCCD1}">
              <a14:hiddenFill xmlns="" xmlns:a14="http://schemas.microsoft.com/office/drawing/2010/main">
                <a:solidFill>
                  <a:srgbClr val="FFFFFF"/>
                </a:solidFill>
              </a14:hiddenFill>
            </a:ext>
          </a:extLst>
        </p:spPr>
      </p:pic>
      <p:pic>
        <p:nvPicPr>
          <p:cNvPr id="36870" name="Picture 6" descr="http://www.webmediastudio.com.ar/imagenes/multimedia-web.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21296518">
            <a:off x="6698425" y="3825219"/>
            <a:ext cx="1752600" cy="1968755"/>
          </a:xfrm>
          <a:prstGeom prst="roundRect">
            <a:avLst>
              <a:gd name="adj" fmla="val 4306"/>
            </a:avLst>
          </a:prstGeom>
          <a:noFill/>
          <a:effectLst>
            <a:outerShdw blurRad="63500" sx="102000" sy="102000" algn="ctr" rotWithShape="0">
              <a:prstClr val="black">
                <a:alpha val="40000"/>
              </a:prstClr>
            </a:outerShdw>
          </a:effectLst>
          <a:extLst>
            <a:ext uri="{909E8E84-426E-40DD-AFC4-6F175D3DCCD1}">
              <a14:hiddenFill xmlns="" xmlns:a14="http://schemas.microsoft.com/office/drawing/2010/main">
                <a:solidFill>
                  <a:srgbClr val="FFFFFF"/>
                </a:solidFill>
              </a14:hiddenFill>
            </a:ext>
          </a:extLst>
        </p:spPr>
      </p:pic>
      <p:pic>
        <p:nvPicPr>
          <p:cNvPr id="36868" name="Picture 4" descr="http://www.webdesignerdepot.org/wp-content/uploads/2010/07/multimedia1.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542213">
            <a:off x="554396" y="4578802"/>
            <a:ext cx="1343802" cy="1343802"/>
          </a:xfrm>
          <a:prstGeom prst="roundRect">
            <a:avLst>
              <a:gd name="adj" fmla="val 8669"/>
            </a:avLst>
          </a:prstGeom>
          <a:noFill/>
          <a:effectLst>
            <a:outerShdw blurRad="63500" sx="102000" sy="102000" algn="ctr" rotWithShape="0">
              <a:prstClr val="black">
                <a:alpha val="40000"/>
              </a:prstClr>
            </a:outerShdw>
          </a:effectLst>
          <a:extLst>
            <a:ext uri="{909E8E84-426E-40DD-AFC4-6F175D3DCCD1}">
              <a14:hiddenFill xmlns="" xmlns:a14="http://schemas.microsoft.com/office/drawing/2010/main">
                <a:solidFill>
                  <a:srgbClr val="FFFFFF"/>
                </a:solidFill>
              </a14:hiddenFill>
            </a:ext>
          </a:extLst>
        </p:spPr>
      </p:pic>
      <p:pic>
        <p:nvPicPr>
          <p:cNvPr id="36872" name="Picture 8" descr="http://www.docente.mendoza.edu.ar/efisica/images/multimedia.jp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rot="21193159">
            <a:off x="1237405" y="3400857"/>
            <a:ext cx="1816578" cy="1297038"/>
          </a:xfrm>
          <a:prstGeom prst="roundRect">
            <a:avLst>
              <a:gd name="adj" fmla="val 8669"/>
            </a:avLst>
          </a:prstGeom>
          <a:noFill/>
          <a:effectLst>
            <a:outerShdw blurRad="63500" sx="102000" sy="102000" algn="ctr" rotWithShape="0">
              <a:prstClr val="black">
                <a:alpha val="40000"/>
              </a:prst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43683197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Мултимедия</a:t>
            </a:r>
            <a:endParaRPr lang="en-US" dirty="0"/>
          </a:p>
        </p:txBody>
      </p:sp>
      <p:sp>
        <p:nvSpPr>
          <p:cNvPr id="3" name="Content Placeholder 2"/>
          <p:cNvSpPr>
            <a:spLocks noGrp="1"/>
          </p:cNvSpPr>
          <p:nvPr>
            <p:ph idx="1"/>
          </p:nvPr>
        </p:nvSpPr>
        <p:spPr>
          <a:xfrm>
            <a:off x="228600" y="990600"/>
            <a:ext cx="8686800" cy="5638800"/>
          </a:xfrm>
        </p:spPr>
        <p:txBody>
          <a:bodyPr/>
          <a:lstStyle/>
          <a:p>
            <a:r>
              <a:rPr lang="bg-BG" dirty="0" smtClean="0"/>
              <a:t>Въпросите от този раздел по конспект обхващат следните области:</a:t>
            </a:r>
          </a:p>
          <a:p>
            <a:pPr lvl="1"/>
            <a:r>
              <a:rPr lang="bg-BG" dirty="0"/>
              <a:t>Мултимедия. Технологии за създаване на мултимедийни приложения. Софтуерни средства за създаване на мултимедийни продукти. Генериране на анимация и филми (вмъкване и обработка на изображения, звук, текст). Компресия на мултимедийни файлове. Конвертиране на мултимедийни файлови формати. Софтуер за възпроизвеждане на мултимедийни продукти, анимация и филми.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56</a:t>
            </a:fld>
            <a:endParaRPr lang="en-US" dirty="0"/>
          </a:p>
        </p:txBody>
      </p:sp>
    </p:spTree>
    <p:extLst>
      <p:ext uri="{BB962C8B-B14F-4D97-AF65-F5344CB8AC3E}">
        <p14:creationId xmlns="" xmlns:p14="http://schemas.microsoft.com/office/powerpoint/2010/main" val="23648283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4"/>
            </a:pPr>
            <a:r>
              <a:rPr lang="en-US" dirty="0" smtClean="0"/>
              <a:t> </a:t>
            </a:r>
            <a:r>
              <a:rPr lang="en-US" dirty="0" smtClean="0">
                <a:effectLst/>
              </a:rPr>
              <a:t>Which </a:t>
            </a:r>
            <a:r>
              <a:rPr lang="en-US" dirty="0">
                <a:effectLst/>
              </a:rPr>
              <a:t>is the most complete </a:t>
            </a:r>
            <a:r>
              <a:rPr lang="en-US" dirty="0" smtClean="0">
                <a:effectLst/>
              </a:rPr>
              <a:t>answer?</a:t>
            </a:r>
          </a:p>
          <a:p>
            <a:pPr marL="0" indent="0">
              <a:buNone/>
            </a:pPr>
            <a:r>
              <a:rPr lang="en-US" dirty="0" smtClean="0">
                <a:effectLst/>
              </a:rPr>
              <a:t>	 </a:t>
            </a:r>
            <a:r>
              <a:rPr lang="bg-BG" dirty="0" smtClean="0">
                <a:effectLst/>
              </a:rPr>
              <a:t>Multimedia includes a combination of</a:t>
            </a:r>
            <a:r>
              <a:rPr lang="en-US" dirty="0" smtClean="0">
                <a:effectLst/>
              </a:rPr>
              <a:t>:</a:t>
            </a:r>
            <a:endParaRPr lang="en-US" dirty="0" smtClean="0"/>
          </a:p>
          <a:p>
            <a:pPr marL="871538" lvl="1" indent="-514350">
              <a:buFont typeface="+mj-lt"/>
              <a:buAutoNum type="alphaLcParenR"/>
            </a:pPr>
            <a:r>
              <a:rPr lang="en-US" dirty="0" smtClean="0"/>
              <a:t>text</a:t>
            </a:r>
            <a:r>
              <a:rPr lang="en-US" dirty="0"/>
              <a:t>, audio, or video</a:t>
            </a:r>
          </a:p>
          <a:p>
            <a:pPr marL="871538" lvl="1" indent="-514350">
              <a:buFont typeface="+mj-lt"/>
              <a:buAutoNum type="alphaLcParenR"/>
            </a:pPr>
            <a:r>
              <a:rPr lang="en-US" dirty="0" smtClean="0"/>
              <a:t>text</a:t>
            </a:r>
            <a:r>
              <a:rPr lang="en-US" dirty="0"/>
              <a:t>, audio, still images, animation, video, or interactivity content forms</a:t>
            </a:r>
          </a:p>
          <a:p>
            <a:pPr marL="871538" lvl="1" indent="-514350">
              <a:buFont typeface="+mj-lt"/>
              <a:buAutoNum type="alphaLcParenR"/>
            </a:pPr>
            <a:r>
              <a:rPr lang="en-US" dirty="0" smtClean="0"/>
              <a:t>only </a:t>
            </a:r>
            <a:r>
              <a:rPr lang="en-US" dirty="0"/>
              <a:t>video or audio</a:t>
            </a:r>
          </a:p>
          <a:p>
            <a:pPr marL="871538" lvl="1" indent="-514350">
              <a:buFont typeface="+mj-lt"/>
              <a:buAutoNum type="alphaLcParenR"/>
            </a:pPr>
            <a:r>
              <a:rPr lang="en-US" dirty="0" smtClean="0"/>
              <a:t>none </a:t>
            </a:r>
            <a:r>
              <a:rPr lang="en-US" dirty="0"/>
              <a:t>of the above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57</a:t>
            </a:fld>
            <a:endParaRPr lang="en-US" dirty="0"/>
          </a:p>
        </p:txBody>
      </p:sp>
      <p:sp>
        <p:nvSpPr>
          <p:cNvPr id="5" name="Oval 4"/>
          <p:cNvSpPr/>
          <p:nvPr/>
        </p:nvSpPr>
        <p:spPr>
          <a:xfrm>
            <a:off x="506016" y="2852936"/>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147822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r>
              <a:rPr lang="en-US" dirty="0" smtClean="0"/>
              <a:t>:</a:t>
            </a:r>
            <a:r>
              <a:rPr lang="en-US" sz="2800" dirty="0">
                <a:effectLst/>
              </a:rPr>
              <a:t> </a:t>
            </a:r>
          </a:p>
          <a:p>
            <a:r>
              <a:rPr lang="bg-BG" sz="3000" dirty="0">
                <a:effectLst/>
              </a:rPr>
              <a:t>Multimedia refers to content that uses a combination of different content forms. This contrasts with media that use only rudimentary computer displays such as text-only or traditional forms of printed or hand-produced material. Multimedia includes a combination </a:t>
            </a:r>
            <a:r>
              <a:rPr lang="bg-BG" sz="3000" dirty="0" smtClean="0">
                <a:effectLst/>
              </a:rPr>
              <a:t>of</a:t>
            </a:r>
            <a:r>
              <a:rPr lang="en-US" sz="3000" dirty="0" smtClean="0">
                <a:effectLst/>
              </a:rPr>
              <a:t> </a:t>
            </a:r>
            <a:r>
              <a:rPr lang="bg-BG" sz="3000" dirty="0" smtClean="0">
                <a:effectLst/>
              </a:rPr>
              <a:t>text</a:t>
            </a:r>
            <a:r>
              <a:rPr lang="bg-BG" sz="3000" dirty="0">
                <a:effectLst/>
              </a:rPr>
              <a:t>, audio, still images, animation, video, or interactivity content forms.</a:t>
            </a:r>
            <a:endParaRPr lang="en-US" sz="3000" dirty="0">
              <a:effectLst/>
            </a:endParaRPr>
          </a:p>
          <a:p>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58</a:t>
            </a:fld>
            <a:endParaRPr lang="en-US" dirty="0"/>
          </a:p>
        </p:txBody>
      </p:sp>
    </p:spTree>
    <p:extLst>
      <p:ext uri="{BB962C8B-B14F-4D97-AF65-F5344CB8AC3E}">
        <p14:creationId xmlns="" xmlns:p14="http://schemas.microsoft.com/office/powerpoint/2010/main" val="166725926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31510"/>
            <a:ext cx="7924800" cy="685800"/>
          </a:xfrm>
        </p:spPr>
        <p:txBody>
          <a:bodyPr/>
          <a:lstStyle/>
          <a:p>
            <a:r>
              <a:rPr lang="bg-BG" dirty="0" smtClean="0"/>
              <a:t>Компютърни мрежи</a:t>
            </a:r>
            <a:endParaRPr lang="en-US" dirty="0"/>
          </a:p>
        </p:txBody>
      </p:sp>
      <p:sp>
        <p:nvSpPr>
          <p:cNvPr id="3" name="Subtitle 2"/>
          <p:cNvSpPr>
            <a:spLocks noGrp="1"/>
          </p:cNvSpPr>
          <p:nvPr>
            <p:ph type="subTitle" idx="1"/>
          </p:nvPr>
        </p:nvSpPr>
        <p:spPr>
          <a:xfrm>
            <a:off x="762000" y="5300754"/>
            <a:ext cx="7620000" cy="1031078"/>
          </a:xfrm>
        </p:spPr>
        <p:txBody>
          <a:bodyPr/>
          <a:lstStyle/>
          <a:p>
            <a:r>
              <a:rPr lang="en-US" dirty="0" smtClean="0"/>
              <a:t>OSI </a:t>
            </a:r>
            <a:r>
              <a:rPr lang="bg-BG" dirty="0" smtClean="0"/>
              <a:t>модел, мрежови модели, протоколи, стандарти, хардуерно оборудване</a:t>
            </a:r>
            <a:endParaRPr lang="en-US" dirty="0"/>
          </a:p>
        </p:txBody>
      </p:sp>
      <p:pic>
        <p:nvPicPr>
          <p:cNvPr id="38914" name="Picture 2" descr="http://supportpc.eu/wp-content/uploads/2010/08/network-security-news.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14400" y="1057276"/>
            <a:ext cx="4712142" cy="2905124"/>
          </a:xfrm>
          <a:prstGeom prst="roundRect">
            <a:avLst>
              <a:gd name="adj" fmla="val 4358"/>
            </a:avLst>
          </a:prstGeom>
          <a:noFill/>
          <a:ln>
            <a:solidFill>
              <a:schemeClr val="accent5">
                <a:lumMod val="75000"/>
              </a:schemeClr>
            </a:solidFill>
          </a:ln>
          <a:extLst>
            <a:ext uri="{909E8E84-426E-40DD-AFC4-6F175D3DCCD1}">
              <a14:hiddenFill xmlns="" xmlns:a14="http://schemas.microsoft.com/office/drawing/2010/main">
                <a:solidFill>
                  <a:srgbClr val="FFFFFF"/>
                </a:solidFill>
              </a14:hiddenFill>
            </a:ext>
          </a:extLst>
        </p:spPr>
      </p:pic>
      <p:pic>
        <p:nvPicPr>
          <p:cNvPr id="38916" name="Picture 4" descr="http://theochem.org/~andreas/images/network.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707978" y="1057276"/>
            <a:ext cx="2521622" cy="2905124"/>
          </a:xfrm>
          <a:prstGeom prst="roundRect">
            <a:avLst>
              <a:gd name="adj" fmla="val 4358"/>
            </a:avLst>
          </a:prstGeom>
          <a:noFill/>
          <a:ln>
            <a:solidFill>
              <a:schemeClr val="accent5">
                <a:lumMod val="75000"/>
              </a:schemeClr>
            </a:solidFill>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6572940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00601"/>
            <a:ext cx="7924800" cy="685800"/>
          </a:xfrm>
        </p:spPr>
        <p:txBody>
          <a:bodyPr/>
          <a:lstStyle/>
          <a:p>
            <a:r>
              <a:rPr lang="bg-BG" dirty="0" smtClean="0"/>
              <a:t>Софтуерни системи</a:t>
            </a:r>
            <a:endParaRPr lang="en-US" dirty="0"/>
          </a:p>
        </p:txBody>
      </p:sp>
      <p:sp>
        <p:nvSpPr>
          <p:cNvPr id="3" name="Subtitle 2"/>
          <p:cNvSpPr>
            <a:spLocks noGrp="1"/>
          </p:cNvSpPr>
          <p:nvPr>
            <p:ph type="subTitle" idx="1"/>
          </p:nvPr>
        </p:nvSpPr>
        <p:spPr>
          <a:xfrm>
            <a:off x="609600" y="5526880"/>
            <a:ext cx="7924800" cy="569120"/>
          </a:xfrm>
        </p:spPr>
        <p:txBody>
          <a:bodyPr/>
          <a:lstStyle/>
          <a:p>
            <a:r>
              <a:rPr lang="bg-BG" dirty="0" smtClean="0"/>
              <a:t>Компютърен софтуер</a:t>
            </a:r>
            <a:endParaRPr lang="en-US" dirty="0"/>
          </a:p>
        </p:txBody>
      </p:sp>
      <p:pic>
        <p:nvPicPr>
          <p:cNvPr id="5122" name="Picture 2" descr="http://cache.boston.com/bonzai-fba/Third_Party_Photo/2008/02/20/1204132999_0916.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199216" y="1066800"/>
            <a:ext cx="4734984" cy="3309054"/>
          </a:xfrm>
          <a:prstGeom prst="roundRect">
            <a:avLst>
              <a:gd name="adj" fmla="val 2790"/>
            </a:avLst>
          </a:prstGeom>
          <a:noFill/>
          <a:ln>
            <a:solidFill>
              <a:schemeClr val="accent5">
                <a:lumMod val="75000"/>
              </a:schemeClr>
            </a:solidFill>
          </a:ln>
          <a:extLst>
            <a:ext uri="{909E8E84-426E-40DD-AFC4-6F175D3DCCD1}">
              <a14:hiddenFill xmlns="" xmlns:a14="http://schemas.microsoft.com/office/drawing/2010/main">
                <a:solidFill>
                  <a:srgbClr val="FFFFFF"/>
                </a:solidFill>
              </a14:hiddenFill>
            </a:ext>
          </a:extLst>
        </p:spPr>
      </p:pic>
      <p:pic>
        <p:nvPicPr>
          <p:cNvPr id="5124" name="Picture 4" descr="http://ipwatchdog.com/images/computer-cdrom.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500506">
            <a:off x="788594" y="2784387"/>
            <a:ext cx="2080471" cy="1568796"/>
          </a:xfrm>
          <a:prstGeom prst="roundRect">
            <a:avLst>
              <a:gd name="adj" fmla="val 8437"/>
            </a:avLst>
          </a:prstGeom>
          <a:ln>
            <a:solidFill>
              <a:schemeClr val="accent5">
                <a:lumMod val="60000"/>
                <a:lumOff val="40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5126" name="Picture 6" descr="http://www.corpusconnection.com/images/software_dev.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21263900">
            <a:off x="6139486" y="2846451"/>
            <a:ext cx="2090316" cy="1551032"/>
          </a:xfrm>
          <a:prstGeom prst="roundRect">
            <a:avLst>
              <a:gd name="adj" fmla="val 8437"/>
            </a:avLst>
          </a:prstGeom>
          <a:ln>
            <a:solidFill>
              <a:schemeClr val="accent5">
                <a:lumMod val="60000"/>
                <a:lumOff val="40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09578415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Компютърни мрежи</a:t>
            </a:r>
            <a:endParaRPr lang="en-US"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Компютърни мрежи. Архитектура на OSI модела. Мрежови </a:t>
            </a:r>
            <a:r>
              <a:rPr lang="bg-BG" dirty="0" smtClean="0"/>
              <a:t>протоколи</a:t>
            </a:r>
          </a:p>
          <a:p>
            <a:pPr lvl="1"/>
            <a:r>
              <a:rPr lang="bg-BG" dirty="0" smtClean="0"/>
              <a:t>Локални </a:t>
            </a:r>
            <a:r>
              <a:rPr lang="bg-BG" dirty="0"/>
              <a:t>мрежи – понятия, видове според организацията на управление, топология, основни стандарти, хардуерни </a:t>
            </a:r>
            <a:r>
              <a:rPr lang="bg-BG" dirty="0" smtClean="0"/>
              <a:t>компоненти</a:t>
            </a:r>
          </a:p>
          <a:p>
            <a:pPr lvl="1"/>
            <a:r>
              <a:rPr lang="bg-BG" dirty="0" smtClean="0"/>
              <a:t>Глобални </a:t>
            </a:r>
            <a:r>
              <a:rPr lang="bg-BG" dirty="0"/>
              <a:t>компютърни мрежи – понятия, начини на свързване, адреси, основни услуги. Потребители и достъп до </a:t>
            </a:r>
            <a:r>
              <a:rPr lang="bg-BG" dirty="0" smtClean="0"/>
              <a:t>ресурси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60</a:t>
            </a:fld>
            <a:endParaRPr lang="en-US" dirty="0"/>
          </a:p>
        </p:txBody>
      </p:sp>
    </p:spTree>
    <p:extLst>
      <p:ext uri="{BB962C8B-B14F-4D97-AF65-F5344CB8AC3E}">
        <p14:creationId xmlns="" xmlns:p14="http://schemas.microsoft.com/office/powerpoint/2010/main" val="172176497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5"/>
            </a:pPr>
            <a:r>
              <a:rPr lang="en-US" dirty="0" smtClean="0"/>
              <a:t> </a:t>
            </a:r>
            <a:r>
              <a:rPr lang="en-US" dirty="0" smtClean="0">
                <a:effectLst/>
              </a:rPr>
              <a:t>In </a:t>
            </a:r>
            <a:r>
              <a:rPr lang="en-US" dirty="0">
                <a:effectLst/>
              </a:rPr>
              <a:t>which layer of the OSI model works Protocol </a:t>
            </a:r>
            <a:r>
              <a:rPr lang="en-US" dirty="0" smtClean="0">
                <a:effectLst/>
              </a:rPr>
              <a:t>TCP?</a:t>
            </a:r>
            <a:endParaRPr lang="en-US" dirty="0">
              <a:effectLst/>
            </a:endParaRPr>
          </a:p>
          <a:p>
            <a:pPr marL="871538" lvl="1" indent="-514350">
              <a:buFont typeface="+mj-lt"/>
              <a:buAutoNum type="alphaLcParenR"/>
            </a:pPr>
            <a:endParaRPr lang="en-US" dirty="0"/>
          </a:p>
          <a:p>
            <a:pPr marL="871538" lvl="1" indent="-514350">
              <a:buFont typeface="+mj-lt"/>
              <a:buAutoNum type="alphaLcParenR"/>
            </a:pPr>
            <a:r>
              <a:rPr lang="en-US" dirty="0" smtClean="0"/>
              <a:t>Application</a:t>
            </a:r>
            <a:endParaRPr lang="en-US" dirty="0"/>
          </a:p>
          <a:p>
            <a:pPr marL="871538" lvl="1" indent="-514350">
              <a:buFont typeface="+mj-lt"/>
              <a:buAutoNum type="alphaLcParenR"/>
            </a:pPr>
            <a:r>
              <a:rPr lang="en-US" dirty="0" smtClean="0"/>
              <a:t>Physical</a:t>
            </a:r>
            <a:endParaRPr lang="en-US" dirty="0"/>
          </a:p>
          <a:p>
            <a:pPr marL="871538" lvl="1" indent="-514350">
              <a:buFont typeface="+mj-lt"/>
              <a:buAutoNum type="alphaLcParenR"/>
            </a:pPr>
            <a:r>
              <a:rPr lang="en-US" dirty="0" smtClean="0"/>
              <a:t>Transport</a:t>
            </a:r>
            <a:endParaRPr lang="en-US" dirty="0"/>
          </a:p>
          <a:p>
            <a:pPr marL="871538" lvl="1" indent="-514350">
              <a:buFont typeface="+mj-lt"/>
              <a:buAutoNum type="alphaLcParenR"/>
            </a:pPr>
            <a:r>
              <a:rPr lang="en-US" dirty="0" smtClean="0"/>
              <a:t>Network</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61</a:t>
            </a:fld>
            <a:endParaRPr lang="en-US" dirty="0"/>
          </a:p>
        </p:txBody>
      </p:sp>
      <p:sp>
        <p:nvSpPr>
          <p:cNvPr id="5" name="Oval 4"/>
          <p:cNvSpPr/>
          <p:nvPr/>
        </p:nvSpPr>
        <p:spPr>
          <a:xfrm>
            <a:off x="506016" y="3971528"/>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30505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3"/>
              </a:rPr>
              <a:t>Info</a:t>
            </a:r>
            <a:r>
              <a:rPr lang="en-US" dirty="0" smtClean="0"/>
              <a:t>:</a:t>
            </a:r>
          </a:p>
          <a:p>
            <a:pPr algn="just"/>
            <a:r>
              <a:rPr lang="en-US" sz="2800" dirty="0" smtClean="0"/>
              <a:t>The Transmission Control Protocol (TCP) is one of the core protocols of the Internet protocol suite (IP), and is so common that the entire suite is often called </a:t>
            </a:r>
            <a:r>
              <a:rPr lang="en-US" sz="2800" i="1" dirty="0" smtClean="0"/>
              <a:t>TCP/IP</a:t>
            </a:r>
            <a:r>
              <a:rPr lang="en-US" sz="2800" dirty="0" smtClean="0"/>
              <a:t>. TCP provides reliable, ordered, error-checked delivery of a stream of octets between programs running on computers connected to a local area network, intranet or the public Internet. It resides at the transport layer.</a:t>
            </a:r>
            <a:endParaRPr lang="bg-BG" sz="2800" dirty="0" smtClean="0"/>
          </a:p>
          <a:p>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62</a:t>
            </a:fld>
            <a:endParaRPr lang="en-US" dirty="0"/>
          </a:p>
        </p:txBody>
      </p:sp>
    </p:spTree>
    <p:extLst>
      <p:ext uri="{BB962C8B-B14F-4D97-AF65-F5344CB8AC3E}">
        <p14:creationId xmlns="" xmlns:p14="http://schemas.microsoft.com/office/powerpoint/2010/main" val="270348319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603045"/>
            <a:ext cx="7924800" cy="685800"/>
          </a:xfrm>
        </p:spPr>
        <p:txBody>
          <a:bodyPr/>
          <a:lstStyle/>
          <a:p>
            <a:r>
              <a:rPr lang="bg-BG" dirty="0" smtClean="0"/>
              <a:t>Устройство на Интернет</a:t>
            </a:r>
            <a:endParaRPr lang="en-US" dirty="0"/>
          </a:p>
        </p:txBody>
      </p:sp>
      <p:sp>
        <p:nvSpPr>
          <p:cNvPr id="3" name="Subtitle 2"/>
          <p:cNvSpPr>
            <a:spLocks noGrp="1"/>
          </p:cNvSpPr>
          <p:nvPr>
            <p:ph type="subTitle" idx="1"/>
          </p:nvPr>
        </p:nvSpPr>
        <p:spPr>
          <a:xfrm>
            <a:off x="609600" y="5410200"/>
            <a:ext cx="7924800" cy="1026320"/>
          </a:xfrm>
        </p:spPr>
        <p:txBody>
          <a:bodyPr/>
          <a:lstStyle/>
          <a:p>
            <a:r>
              <a:rPr lang="ru-RU" dirty="0"/>
              <a:t>Интернет, протоколи, услуги, WWW, HTTP, </a:t>
            </a:r>
            <a:r>
              <a:rPr lang="en-US" dirty="0" smtClean="0"/>
              <a:t>FTP, </a:t>
            </a:r>
            <a:r>
              <a:rPr lang="ru-RU" dirty="0" smtClean="0"/>
              <a:t>SMTP</a:t>
            </a:r>
            <a:r>
              <a:rPr lang="en-US" dirty="0" smtClean="0"/>
              <a:t>, POP3, IMAP, WebDAV</a:t>
            </a:r>
            <a:r>
              <a:rPr lang="ru-RU" dirty="0" smtClean="0"/>
              <a:t>,</a:t>
            </a:r>
            <a:r>
              <a:rPr lang="en-US" dirty="0" smtClean="0"/>
              <a:t> IP, DNS, …</a:t>
            </a:r>
            <a:endParaRPr lang="ru-RU" dirty="0"/>
          </a:p>
        </p:txBody>
      </p:sp>
      <p:pic>
        <p:nvPicPr>
          <p:cNvPr id="41986" name="Picture 2" descr="http://www.moderno.info/wp-content/uploads/2009/04/internet-network.jpg"/>
          <p:cNvPicPr>
            <a:picLocks noChangeAspect="1" noChangeArrowheads="1"/>
          </p:cNvPicPr>
          <p:nvPr/>
        </p:nvPicPr>
        <p:blipFill>
          <a:blip r:embed="rId2" cstate="print">
            <a:duotone>
              <a:prstClr val="black"/>
              <a:schemeClr val="tx2">
                <a:tint val="45000"/>
                <a:satMod val="400000"/>
              </a:schemeClr>
            </a:duotone>
            <a:extLst>
              <a:ext uri="{28A0092B-C50C-407E-A947-70E740481C1C}">
                <a14:useLocalDpi xmlns="" xmlns:a14="http://schemas.microsoft.com/office/drawing/2010/main" val="0"/>
              </a:ext>
            </a:extLst>
          </a:blip>
          <a:srcRect/>
          <a:stretch>
            <a:fillRect/>
          </a:stretch>
        </p:blipFill>
        <p:spPr bwMode="auto">
          <a:xfrm rot="21428012">
            <a:off x="603602" y="1110739"/>
            <a:ext cx="3200400" cy="2928366"/>
          </a:xfrm>
          <a:prstGeom prst="roundRect">
            <a:avLst>
              <a:gd name="adj" fmla="val 3174"/>
            </a:avLst>
          </a:prstGeom>
          <a:noFill/>
          <a:ln>
            <a:solidFill>
              <a:schemeClr val="tx2">
                <a:lumMod val="40000"/>
                <a:lumOff val="60000"/>
                <a:alpha val="50000"/>
              </a:schemeClr>
            </a:solidFill>
          </a:ln>
          <a:extLst>
            <a:ext uri="{909E8E84-426E-40DD-AFC4-6F175D3DCCD1}">
              <a14:hiddenFill xmlns="" xmlns:a14="http://schemas.microsoft.com/office/drawing/2010/main">
                <a:solidFill>
                  <a:srgbClr val="FFFFFF"/>
                </a:solidFill>
              </a14:hiddenFill>
            </a:ext>
          </a:extLst>
        </p:spPr>
      </p:pic>
      <p:pic>
        <p:nvPicPr>
          <p:cNvPr id="41992" name="Picture 8" descr="http://blogs.ec.europa.eu/neelie-kroes/files/internet-of-things1.jpg"/>
          <p:cNvPicPr>
            <a:picLocks noChangeAspect="1" noChangeArrowheads="1"/>
          </p:cNvPicPr>
          <p:nvPr/>
        </p:nvPicPr>
        <p:blipFill>
          <a:blip r:embed="rId3" cstate="print">
            <a:duotone>
              <a:prstClr val="black"/>
              <a:schemeClr val="tx2">
                <a:tint val="45000"/>
                <a:satMod val="400000"/>
              </a:schemeClr>
            </a:duotone>
            <a:extLst>
              <a:ext uri="{28A0092B-C50C-407E-A947-70E740481C1C}">
                <a14:useLocalDpi xmlns="" xmlns:a14="http://schemas.microsoft.com/office/drawing/2010/main" val="0"/>
              </a:ext>
            </a:extLst>
          </a:blip>
          <a:srcRect/>
          <a:stretch>
            <a:fillRect/>
          </a:stretch>
        </p:blipFill>
        <p:spPr bwMode="auto">
          <a:xfrm rot="153387">
            <a:off x="4951615" y="1110739"/>
            <a:ext cx="3582098" cy="2928366"/>
          </a:xfrm>
          <a:prstGeom prst="roundRect">
            <a:avLst>
              <a:gd name="adj" fmla="val 3174"/>
            </a:avLst>
          </a:prstGeom>
          <a:noFill/>
          <a:ln>
            <a:solidFill>
              <a:schemeClr val="tx2">
                <a:lumMod val="40000"/>
                <a:lumOff val="60000"/>
                <a:alpha val="50000"/>
              </a:schemeClr>
            </a:solidFill>
          </a:ln>
          <a:extLst>
            <a:ext uri="{909E8E84-426E-40DD-AFC4-6F175D3DCCD1}">
              <a14:hiddenFill xmlns="" xmlns:a14="http://schemas.microsoft.com/office/drawing/2010/main">
                <a:solidFill>
                  <a:srgbClr val="FFFFFF"/>
                </a:solidFill>
              </a14:hiddenFill>
            </a:ext>
          </a:extLst>
        </p:spPr>
      </p:pic>
      <p:pic>
        <p:nvPicPr>
          <p:cNvPr id="41988" name="Picture 4" descr="http://t2.gstatic.com/images?q=tbn:uhIC_U9BjeZ7SM:http://www.theredwoodmotel.com/images/internet.jpg&amp;t=1"/>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564113" y="2689124"/>
            <a:ext cx="2009776" cy="1580812"/>
          </a:xfrm>
          <a:prstGeom prst="roundRect">
            <a:avLst>
              <a:gd name="adj" fmla="val 6669"/>
            </a:avLst>
          </a:prstGeom>
          <a:noFill/>
          <a:ln>
            <a:solidFill>
              <a:schemeClr val="accent4">
                <a:lumMod val="75000"/>
                <a:alpha val="50000"/>
              </a:schemeClr>
            </a:solidFill>
          </a:ln>
          <a:extLst>
            <a:ext uri="{909E8E84-426E-40DD-AFC4-6F175D3DCCD1}">
              <a14:hiddenFill xmlns="" xmlns:a14="http://schemas.microsoft.com/office/drawing/2010/main">
                <a:solidFill>
                  <a:srgbClr val="FFFFFF"/>
                </a:solidFill>
              </a14:hiddenFill>
            </a:ext>
          </a:extLst>
        </p:spPr>
      </p:pic>
      <p:pic>
        <p:nvPicPr>
          <p:cNvPr id="41990" name="Picture 6" descr="http://www.clarkeinternetmarketing.com/internet-marketing.jp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455457" y="533400"/>
            <a:ext cx="2227088" cy="1755336"/>
          </a:xfrm>
          <a:prstGeom prst="roundRect">
            <a:avLst>
              <a:gd name="adj" fmla="val 6669"/>
            </a:avLst>
          </a:prstGeom>
          <a:noFill/>
          <a:ln>
            <a:solidFill>
              <a:schemeClr val="accent4">
                <a:lumMod val="75000"/>
              </a:schemeClr>
            </a:solidFill>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92056469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Устройство на Интернет</a:t>
            </a:r>
            <a:endParaRPr lang="en-US" dirty="0"/>
          </a:p>
        </p:txBody>
      </p:sp>
      <p:sp>
        <p:nvSpPr>
          <p:cNvPr id="3" name="Content Placeholder 2"/>
          <p:cNvSpPr>
            <a:spLocks noGrp="1"/>
          </p:cNvSpPr>
          <p:nvPr>
            <p:ph idx="1"/>
          </p:nvPr>
        </p:nvSpPr>
        <p:spPr>
          <a:xfrm>
            <a:off x="228600" y="990600"/>
            <a:ext cx="8686800" cy="5638800"/>
          </a:xfrm>
        </p:spPr>
        <p:txBody>
          <a:bodyPr/>
          <a:lstStyle/>
          <a:p>
            <a:r>
              <a:rPr lang="bg-BG" dirty="0" smtClean="0"/>
              <a:t>Въпросите от този раздел по конспект обхващат следните области:</a:t>
            </a:r>
          </a:p>
          <a:p>
            <a:pPr lvl="1"/>
            <a:r>
              <a:rPr lang="bg-BG" dirty="0"/>
              <a:t>Интернет – същност, технически и </a:t>
            </a:r>
            <a:r>
              <a:rPr lang="bg-BG" noProof="1" smtClean="0"/>
              <a:t>техноло-гични</a:t>
            </a:r>
            <a:r>
              <a:rPr lang="bg-BG" dirty="0" smtClean="0"/>
              <a:t> </a:t>
            </a:r>
            <a:r>
              <a:rPr lang="bg-BG" dirty="0"/>
              <a:t>аспекти. Клиент-сървър </a:t>
            </a:r>
            <a:r>
              <a:rPr lang="bg-BG" dirty="0" smtClean="0"/>
              <a:t>архитектура</a:t>
            </a:r>
          </a:p>
          <a:p>
            <a:pPr lvl="1"/>
            <a:r>
              <a:rPr lang="bg-BG" dirty="0" smtClean="0"/>
              <a:t>Основни </a:t>
            </a:r>
            <a:r>
              <a:rPr lang="bg-BG" dirty="0"/>
              <a:t>услуги и протоколи – HTTP, FTP, POP3, </a:t>
            </a:r>
            <a:r>
              <a:rPr lang="bg-BG" dirty="0" smtClean="0"/>
              <a:t>SMTP</a:t>
            </a:r>
          </a:p>
          <a:p>
            <a:pPr lvl="1"/>
            <a:r>
              <a:rPr lang="bg-BG" dirty="0" smtClean="0"/>
              <a:t>Видове </a:t>
            </a:r>
            <a:r>
              <a:rPr lang="bg-BG" dirty="0"/>
              <a:t>достъп до Интернет – </a:t>
            </a:r>
            <a:r>
              <a:rPr lang="en-US" dirty="0"/>
              <a:t>dial-up, ISDN, LAN, DSL/ADSL, </a:t>
            </a:r>
            <a:r>
              <a:rPr lang="en-US" dirty="0" smtClean="0"/>
              <a:t>Wi-Fi</a:t>
            </a:r>
            <a:endParaRPr lang="bg-BG" dirty="0" smtClean="0"/>
          </a:p>
          <a:p>
            <a:pPr lvl="1"/>
            <a:r>
              <a:rPr lang="bg-BG" dirty="0" smtClean="0"/>
              <a:t>Адреси </a:t>
            </a:r>
            <a:r>
              <a:rPr lang="bg-BG" dirty="0"/>
              <a:t>в интернет – IP адреси, DNS услуги, домейни от първо ниво. </a:t>
            </a:r>
            <a:r>
              <a:rPr lang="bg-BG" dirty="0" smtClean="0"/>
              <a:t>Хостинг</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64</a:t>
            </a:fld>
            <a:endParaRPr lang="en-US" dirty="0"/>
          </a:p>
        </p:txBody>
      </p:sp>
    </p:spTree>
    <p:extLst>
      <p:ext uri="{BB962C8B-B14F-4D97-AF65-F5344CB8AC3E}">
        <p14:creationId xmlns="" xmlns:p14="http://schemas.microsoft.com/office/powerpoint/2010/main" val="206715199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6"/>
            </a:pPr>
            <a:r>
              <a:rPr lang="en-US" dirty="0" smtClean="0"/>
              <a:t> </a:t>
            </a:r>
            <a:r>
              <a:rPr lang="bg-BG" dirty="0" smtClean="0">
                <a:effectLst/>
              </a:rPr>
              <a:t>How </a:t>
            </a:r>
            <a:r>
              <a:rPr lang="bg-BG" dirty="0">
                <a:effectLst/>
              </a:rPr>
              <a:t>many address</a:t>
            </a:r>
            <a:r>
              <a:rPr lang="en-US" dirty="0" err="1">
                <a:effectLst/>
              </a:rPr>
              <a:t>es</a:t>
            </a:r>
            <a:r>
              <a:rPr lang="bg-BG" dirty="0">
                <a:effectLst/>
              </a:rPr>
              <a:t> supports IP Internet Protocol Version 6 (TCP/IPv6</a:t>
            </a:r>
            <a:r>
              <a:rPr lang="bg-BG" dirty="0" smtClean="0">
                <a:effectLst/>
              </a:rPr>
              <a:t>)</a:t>
            </a:r>
            <a:r>
              <a:rPr lang="en-US" dirty="0" smtClean="0">
                <a:effectLst/>
              </a:rPr>
              <a:t>?</a:t>
            </a:r>
            <a:endParaRPr lang="en-US" dirty="0">
              <a:effectLst/>
            </a:endParaRPr>
          </a:p>
          <a:p>
            <a:endParaRPr lang="en-US" dirty="0" smtClean="0"/>
          </a:p>
          <a:p>
            <a:pPr marL="871538" lvl="1" indent="-514350">
              <a:buFont typeface="+mj-lt"/>
              <a:buAutoNum type="alphaLcParenR"/>
            </a:pPr>
            <a:r>
              <a:rPr lang="en-US" dirty="0" smtClean="0"/>
              <a:t>2^16</a:t>
            </a:r>
            <a:endParaRPr lang="en-US" dirty="0"/>
          </a:p>
          <a:p>
            <a:pPr marL="871538" lvl="1" indent="-514350">
              <a:buFont typeface="+mj-lt"/>
              <a:buAutoNum type="alphaLcParenR"/>
            </a:pPr>
            <a:r>
              <a:rPr lang="en-US" dirty="0" smtClean="0"/>
              <a:t>2^32</a:t>
            </a:r>
            <a:endParaRPr lang="en-US" dirty="0"/>
          </a:p>
          <a:p>
            <a:pPr marL="871538" lvl="1" indent="-514350">
              <a:buFont typeface="+mj-lt"/>
              <a:buAutoNum type="alphaLcParenR"/>
            </a:pPr>
            <a:r>
              <a:rPr lang="en-US" dirty="0" smtClean="0"/>
              <a:t>2^64</a:t>
            </a:r>
            <a:endParaRPr lang="en-US" dirty="0"/>
          </a:p>
          <a:p>
            <a:pPr marL="871538" lvl="1" indent="-514350">
              <a:buFont typeface="+mj-lt"/>
              <a:buAutoNum type="alphaLcParenR"/>
            </a:pPr>
            <a:r>
              <a:rPr lang="en-US" dirty="0" smtClean="0"/>
              <a:t>2^128</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65</a:t>
            </a:fld>
            <a:endParaRPr lang="en-US" dirty="0"/>
          </a:p>
        </p:txBody>
      </p:sp>
      <p:sp>
        <p:nvSpPr>
          <p:cNvPr id="5" name="Oval 4"/>
          <p:cNvSpPr/>
          <p:nvPr/>
        </p:nvSpPr>
        <p:spPr>
          <a:xfrm>
            <a:off x="539552" y="4653136"/>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2654795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u="sng" dirty="0" smtClean="0">
                <a:solidFill>
                  <a:srgbClr val="9BCC00"/>
                </a:solidFill>
              </a:rPr>
              <a:t>Info</a:t>
            </a:r>
            <a:r>
              <a:rPr lang="en-US" dirty="0" smtClean="0"/>
              <a:t>:</a:t>
            </a:r>
          </a:p>
          <a:p>
            <a:r>
              <a:rPr lang="bg-BG" sz="2800" dirty="0">
                <a:effectLst/>
              </a:rPr>
              <a:t>IPv6 is the successor to the Internet's first addressing infrastructure, Internet Protocol version 4 (IPv4). In contrast to IPv4, which defined an IP address as a 32-bit value, IPv6 addresses have a size of 128 bits. An IPv6 address is represented as eight groups of four hexadecimal digits, each group representing 16 bits (two octets). The groups are separated by colons (:). An example of an IPv6 address is</a:t>
            </a:r>
            <a:r>
              <a:rPr lang="bg-BG" sz="2800" dirty="0" smtClean="0">
                <a:effectLst/>
              </a:rPr>
              <a:t>:</a:t>
            </a:r>
            <a:endParaRPr lang="en-US" sz="2800" dirty="0">
              <a:effectLst/>
            </a:endParaRPr>
          </a:p>
          <a:p>
            <a:r>
              <a:rPr lang="bg-BG" sz="2800" dirty="0">
                <a:effectLst/>
              </a:rPr>
              <a:t>2002: c058:6301:0000:0000:5f2a:21c8:4162</a:t>
            </a:r>
            <a:endParaRPr lang="en-US" sz="2800" dirty="0">
              <a:effectLst/>
            </a:endParaRPr>
          </a:p>
          <a:p>
            <a:pPr marL="0" indent="0">
              <a:buNone/>
            </a:pP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66</a:t>
            </a:fld>
            <a:endParaRPr lang="en-US" dirty="0"/>
          </a:p>
        </p:txBody>
      </p:sp>
    </p:spTree>
    <p:extLst>
      <p:ext uri="{BB962C8B-B14F-4D97-AF65-F5344CB8AC3E}">
        <p14:creationId xmlns="" xmlns:p14="http://schemas.microsoft.com/office/powerpoint/2010/main" val="257033604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92" name="Picture 12" descr="http://lovechtoday.com/wp-content/uploads/2010/06/chat.jpg"/>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a:stretch/>
        </p:blipFill>
        <p:spPr bwMode="auto">
          <a:xfrm rot="152396">
            <a:off x="3976856" y="3440126"/>
            <a:ext cx="1404454" cy="872582"/>
          </a:xfrm>
          <a:prstGeom prst="roundRect">
            <a:avLst>
              <a:gd name="adj" fmla="val 5937"/>
            </a:avLst>
          </a:prstGeom>
          <a:noFill/>
          <a:effectLst>
            <a:glow rad="101600">
              <a:schemeClr val="accent4">
                <a:satMod val="175000"/>
                <a:alpha val="40000"/>
              </a:schemeClr>
            </a:glow>
          </a:effectLst>
          <a:extLst>
            <a:ext uri="{909E8E84-426E-40DD-AFC4-6F175D3DCCD1}">
              <a14:hiddenFill xmlns="" xmlns:a14="http://schemas.microsoft.com/office/drawing/2010/main">
                <a:solidFill>
                  <a:srgbClr val="FFFFFF"/>
                </a:solidFill>
              </a14:hiddenFill>
            </a:ext>
          </a:extLst>
        </p:spPr>
      </p:pic>
      <p:pic>
        <p:nvPicPr>
          <p:cNvPr id="46090" name="Picture 10" descr="http://1.bp.blogspot.com/_ATrMk7tZ_Xk/SYGzx86iLhI/AAAAAAAAAaA/cexXgCffaLQ/s400/fring_003.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993283" y="4244622"/>
            <a:ext cx="1624004" cy="216534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ctrTitle"/>
          </p:nvPr>
        </p:nvSpPr>
        <p:spPr>
          <a:xfrm>
            <a:off x="609600" y="1219200"/>
            <a:ext cx="7924800" cy="685800"/>
          </a:xfrm>
        </p:spPr>
        <p:txBody>
          <a:bodyPr/>
          <a:lstStyle/>
          <a:p>
            <a:r>
              <a:rPr lang="bg-BG" dirty="0" smtClean="0"/>
              <a:t>Електронна комуникация</a:t>
            </a:r>
            <a:endParaRPr lang="en-US" dirty="0"/>
          </a:p>
        </p:txBody>
      </p:sp>
      <p:sp>
        <p:nvSpPr>
          <p:cNvPr id="3" name="Subtitle 2"/>
          <p:cNvSpPr>
            <a:spLocks noGrp="1"/>
          </p:cNvSpPr>
          <p:nvPr>
            <p:ph type="subTitle" idx="1"/>
          </p:nvPr>
        </p:nvSpPr>
        <p:spPr>
          <a:xfrm>
            <a:off x="609600" y="2133600"/>
            <a:ext cx="7924800" cy="914400"/>
          </a:xfrm>
        </p:spPr>
        <p:txBody>
          <a:bodyPr/>
          <a:lstStyle/>
          <a:p>
            <a:r>
              <a:rPr lang="en-US" dirty="0" smtClean="0"/>
              <a:t>E-mail, Skype, ICQ, IRC, MSN Messenger, Yahoo Messenger, </a:t>
            </a:r>
            <a:r>
              <a:rPr lang="bg-BG" dirty="0" smtClean="0"/>
              <a:t>социални мрежи,</a:t>
            </a:r>
            <a:r>
              <a:rPr lang="en-US" dirty="0" smtClean="0"/>
              <a:t> </a:t>
            </a:r>
            <a:r>
              <a:rPr lang="bg-BG" dirty="0" smtClean="0"/>
              <a:t>форуми,</a:t>
            </a:r>
            <a:r>
              <a:rPr lang="en-US" dirty="0" smtClean="0"/>
              <a:t> …</a:t>
            </a:r>
            <a:endParaRPr lang="en-US" dirty="0"/>
          </a:p>
        </p:txBody>
      </p:sp>
      <p:grpSp>
        <p:nvGrpSpPr>
          <p:cNvPr id="4" name="Group 3"/>
          <p:cNvGrpSpPr/>
          <p:nvPr/>
        </p:nvGrpSpPr>
        <p:grpSpPr>
          <a:xfrm rot="180394">
            <a:off x="813307" y="3136428"/>
            <a:ext cx="3452190" cy="3061130"/>
            <a:chOff x="838200" y="2805288"/>
            <a:chExt cx="3539067" cy="3519312"/>
          </a:xfrm>
        </p:grpSpPr>
        <p:pic>
          <p:nvPicPr>
            <p:cNvPr id="46082" name="Picture 2" descr="http://t3.gstatic.com/images?q=tbn:5n-ntiWWyI6t0M:http://i47.tinypic.com/1o4rjp.jpg&amp;t=1"/>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838200" y="3657600"/>
              <a:ext cx="3287538" cy="2667000"/>
            </a:xfrm>
            <a:prstGeom prst="roundRect">
              <a:avLst>
                <a:gd name="adj" fmla="val 6932"/>
              </a:avLst>
            </a:prstGeom>
            <a:noFill/>
            <a:extLst>
              <a:ext uri="{909E8E84-426E-40DD-AFC4-6F175D3DCCD1}">
                <a14:hiddenFill xmlns="" xmlns:a14="http://schemas.microsoft.com/office/drawing/2010/main">
                  <a:solidFill>
                    <a:srgbClr val="FFFFFF"/>
                  </a:solidFill>
                </a14:hiddenFill>
              </a:ext>
            </a:extLst>
          </p:spPr>
        </p:pic>
        <p:pic>
          <p:nvPicPr>
            <p:cNvPr id="46084" name="Picture 4" descr="http://xraycrossx.files.wordpress.com/2009/04/windows-live-messenger-2009.png?w=400&amp;h=400"/>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167467" y="2805288"/>
              <a:ext cx="2209800" cy="1752600"/>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46086" name="Picture 6" descr="http://t3.gstatic.com/images?q=tbn:55pvRVJ05X0-1M:http://i5.photobucket.com/albums/y160/Focke_Wulf-190/InstanM.jpg&amp;t=1"/>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rot="21388151">
            <a:off x="5172936" y="3915220"/>
            <a:ext cx="3053731" cy="2287352"/>
          </a:xfrm>
          <a:prstGeom prst="roundRect">
            <a:avLst>
              <a:gd name="adj" fmla="val 10558"/>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12031870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Електронна комуникация</a:t>
            </a:r>
            <a:endParaRPr lang="en-US"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Електронна </a:t>
            </a:r>
            <a:r>
              <a:rPr lang="bg-BG" dirty="0" smtClean="0"/>
              <a:t>комуникация</a:t>
            </a:r>
          </a:p>
          <a:p>
            <a:pPr lvl="1"/>
            <a:r>
              <a:rPr lang="bg-BG" dirty="0" smtClean="0"/>
              <a:t>Електронна </a:t>
            </a:r>
            <a:r>
              <a:rPr lang="bg-BG" dirty="0"/>
              <a:t>поща – </a:t>
            </a:r>
            <a:r>
              <a:rPr lang="en-US" dirty="0"/>
              <a:t>e-mail</a:t>
            </a:r>
            <a:r>
              <a:rPr lang="bg-BG" dirty="0"/>
              <a:t> клиенти и уеб базирани </a:t>
            </a:r>
            <a:r>
              <a:rPr lang="bg-BG" dirty="0" smtClean="0"/>
              <a:t>интерфейси и протоколи</a:t>
            </a:r>
          </a:p>
          <a:p>
            <a:pPr lvl="1"/>
            <a:r>
              <a:rPr lang="bg-BG" dirty="0" smtClean="0"/>
              <a:t>Разговори </a:t>
            </a:r>
            <a:r>
              <a:rPr lang="bg-BG" dirty="0"/>
              <a:t>в реално време – </a:t>
            </a:r>
            <a:r>
              <a:rPr lang="en-US" dirty="0"/>
              <a:t>IRC, ICQ, Skype</a:t>
            </a:r>
            <a:r>
              <a:rPr lang="bg-BG" dirty="0"/>
              <a:t>, </a:t>
            </a:r>
            <a:r>
              <a:rPr lang="en-US" dirty="0"/>
              <a:t>MSN Messenger, Yahoo Messenger</a:t>
            </a:r>
            <a:r>
              <a:rPr lang="bg-BG" dirty="0"/>
              <a:t> – принципи на действие и </a:t>
            </a:r>
            <a:r>
              <a:rPr lang="bg-BG" dirty="0" smtClean="0"/>
              <a:t>протоколи</a:t>
            </a:r>
          </a:p>
          <a:p>
            <a:pPr lvl="1"/>
            <a:r>
              <a:rPr lang="bg-BG" dirty="0" smtClean="0"/>
              <a:t>Социални мрежи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68</a:t>
            </a:fld>
            <a:endParaRPr lang="en-US" dirty="0"/>
          </a:p>
        </p:txBody>
      </p:sp>
    </p:spTree>
    <p:extLst>
      <p:ext uri="{BB962C8B-B14F-4D97-AF65-F5344CB8AC3E}">
        <p14:creationId xmlns="" xmlns:p14="http://schemas.microsoft.com/office/powerpoint/2010/main" val="86300788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7"/>
            </a:pPr>
            <a:r>
              <a:rPr lang="en-US" dirty="0" smtClean="0"/>
              <a:t> What is the most common phrase we use for email client in computer terminology?</a:t>
            </a:r>
          </a:p>
          <a:p>
            <a:pPr marL="871538" lvl="1" indent="-514350">
              <a:buFont typeface="+mj-lt"/>
              <a:buAutoNum type="alphaLcParenR"/>
            </a:pPr>
            <a:r>
              <a:rPr lang="en-US" dirty="0" smtClean="0"/>
              <a:t> user using email</a:t>
            </a:r>
          </a:p>
          <a:p>
            <a:pPr marL="871538" lvl="1" indent="-514350">
              <a:buFont typeface="+mj-lt"/>
              <a:buAutoNum type="alphaLcParenR"/>
            </a:pPr>
            <a:r>
              <a:rPr lang="en-US" dirty="0" smtClean="0"/>
              <a:t>a computer program used for reading and sending email</a:t>
            </a:r>
          </a:p>
          <a:p>
            <a:pPr marL="871538" lvl="1" indent="-514350">
              <a:buFont typeface="+mj-lt"/>
              <a:buAutoNum type="alphaLcParenR"/>
            </a:pPr>
            <a:r>
              <a:rPr lang="en-US" dirty="0" smtClean="0"/>
              <a:t>company or person having their own e-mail domain</a:t>
            </a:r>
          </a:p>
          <a:p>
            <a:pPr marL="871538" lvl="1" indent="-514350">
              <a:buFont typeface="+mj-lt"/>
              <a:buAutoNum type="alphaLcParenR"/>
            </a:pPr>
            <a:r>
              <a:rPr lang="en-US" dirty="0" smtClean="0"/>
              <a:t>server that stores e-mail</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69</a:t>
            </a:fld>
            <a:endParaRPr lang="en-US" dirty="0"/>
          </a:p>
        </p:txBody>
      </p:sp>
      <p:sp>
        <p:nvSpPr>
          <p:cNvPr id="5" name="Oval 4"/>
          <p:cNvSpPr/>
          <p:nvPr/>
        </p:nvSpPr>
        <p:spPr>
          <a:xfrm>
            <a:off x="500034" y="271462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306543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Компютърни програми (софтуер)</a:t>
            </a:r>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Компютърни програми (софтуер</a:t>
            </a:r>
            <a:r>
              <a:rPr lang="bg-BG" dirty="0" smtClean="0"/>
              <a:t>)</a:t>
            </a:r>
          </a:p>
          <a:p>
            <a:pPr lvl="2"/>
            <a:r>
              <a:rPr lang="bg-BG" dirty="0" smtClean="0"/>
              <a:t>Същност</a:t>
            </a:r>
            <a:r>
              <a:rPr lang="bg-BG" dirty="0"/>
              <a:t>, функции, </a:t>
            </a:r>
            <a:r>
              <a:rPr lang="bg-BG" dirty="0" smtClean="0"/>
              <a:t>класифициране</a:t>
            </a:r>
          </a:p>
          <a:p>
            <a:pPr lvl="2"/>
            <a:r>
              <a:rPr lang="bg-BG" dirty="0" smtClean="0"/>
              <a:t>Създаване</a:t>
            </a:r>
          </a:p>
          <a:p>
            <a:pPr lvl="2"/>
            <a:r>
              <a:rPr lang="bg-BG" dirty="0" smtClean="0"/>
              <a:t>Начини </a:t>
            </a:r>
            <a:r>
              <a:rPr lang="bg-BG" dirty="0"/>
              <a:t>на използване (инсталиране, стартиране, деинсталиране</a:t>
            </a:r>
            <a:r>
              <a:rPr lang="bg-BG"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a:t>
            </a:fld>
            <a:endParaRPr lang="en-US" dirty="0"/>
          </a:p>
        </p:txBody>
      </p:sp>
    </p:spTree>
    <p:extLst>
      <p:ext uri="{BB962C8B-B14F-4D97-AF65-F5344CB8AC3E}">
        <p14:creationId xmlns="" xmlns:p14="http://schemas.microsoft.com/office/powerpoint/2010/main" val="133222044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endParaRPr lang="en-US" dirty="0" smtClean="0"/>
          </a:p>
          <a:p>
            <a:r>
              <a:rPr lang="en-US" dirty="0" smtClean="0"/>
              <a:t>An email client, email reader, or more formally mail user agent (MUA), is a computer program used to access and manage a user's email.</a:t>
            </a: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70</a:t>
            </a:fld>
            <a:endParaRPr lang="en-US" dirty="0"/>
          </a:p>
        </p:txBody>
      </p:sp>
    </p:spTree>
    <p:extLst>
      <p:ext uri="{BB962C8B-B14F-4D97-AF65-F5344CB8AC3E}">
        <p14:creationId xmlns="" xmlns:p14="http://schemas.microsoft.com/office/powerpoint/2010/main" val="45684224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en-US" dirty="0" smtClean="0"/>
              <a:t>World Wide Web (WWW)</a:t>
            </a:r>
            <a:endParaRPr lang="en-US" dirty="0"/>
          </a:p>
        </p:txBody>
      </p:sp>
      <p:sp>
        <p:nvSpPr>
          <p:cNvPr id="3" name="Subtitle 2"/>
          <p:cNvSpPr>
            <a:spLocks noGrp="1"/>
          </p:cNvSpPr>
          <p:nvPr>
            <p:ph type="subTitle" idx="1"/>
          </p:nvPr>
        </p:nvSpPr>
        <p:spPr>
          <a:xfrm>
            <a:off x="609600" y="5334000"/>
            <a:ext cx="7924800" cy="1107280"/>
          </a:xfrm>
        </p:spPr>
        <p:txBody>
          <a:bodyPr/>
          <a:lstStyle/>
          <a:p>
            <a:r>
              <a:rPr lang="bg-BG" dirty="0" smtClean="0"/>
              <a:t>Как работи </a:t>
            </a:r>
            <a:r>
              <a:rPr lang="en-US" dirty="0" smtClean="0"/>
              <a:t>WWW?</a:t>
            </a:r>
            <a:r>
              <a:rPr lang="bg-BG" dirty="0" smtClean="0"/>
              <a:t> Протоколът </a:t>
            </a:r>
            <a:r>
              <a:rPr lang="en-US" dirty="0" smtClean="0"/>
              <a:t>HTTP, GET</a:t>
            </a:r>
            <a:r>
              <a:rPr lang="bg-BG" dirty="0" smtClean="0"/>
              <a:t>,</a:t>
            </a:r>
            <a:r>
              <a:rPr lang="en-US" dirty="0" smtClean="0"/>
              <a:t> POST, URL, </a:t>
            </a:r>
            <a:r>
              <a:rPr lang="bg-BG" dirty="0" smtClean="0"/>
              <a:t>уеб браузър, уеб страница, уеб сайт, …</a:t>
            </a:r>
            <a:endParaRPr lang="en-US" dirty="0"/>
          </a:p>
        </p:txBody>
      </p:sp>
      <p:pic>
        <p:nvPicPr>
          <p:cNvPr id="48130" name="Picture 2" descr="http://www.yourname.net.au/images/ist2_7677184-www.jpg"/>
          <p:cNvPicPr>
            <a:picLocks noChangeAspect="1" noChangeArrowheads="1"/>
          </p:cNvPicPr>
          <p:nvPr/>
        </p:nvPicPr>
        <p:blipFill>
          <a:blip r:embed="rId2" cstate="print">
            <a:duotone>
              <a:schemeClr val="bg2">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a:off x="990600" y="1165415"/>
            <a:ext cx="2873342" cy="2865062"/>
          </a:xfrm>
          <a:prstGeom prst="roundRect">
            <a:avLst>
              <a:gd name="adj" fmla="val 4058"/>
            </a:avLst>
          </a:prstGeom>
          <a:noFill/>
          <a:extLst>
            <a:ext uri="{909E8E84-426E-40DD-AFC4-6F175D3DCCD1}">
              <a14:hiddenFill xmlns="" xmlns:a14="http://schemas.microsoft.com/office/drawing/2010/main">
                <a:solidFill>
                  <a:srgbClr val="FFFFFF"/>
                </a:solidFill>
              </a14:hiddenFill>
            </a:ext>
          </a:extLst>
        </p:spPr>
      </p:pic>
      <p:pic>
        <p:nvPicPr>
          <p:cNvPr id="48132" name="Picture 4" descr="http://www.adcet.edu.au/uploads/images/wwwconfusion.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280058" y="1165415"/>
            <a:ext cx="2873342" cy="2865062"/>
          </a:xfrm>
          <a:prstGeom prst="roundRect">
            <a:avLst>
              <a:gd name="adj" fmla="val 3664"/>
            </a:avLst>
          </a:prstGeom>
          <a:noFill/>
          <a:extLst>
            <a:ext uri="{909E8E84-426E-40DD-AFC4-6F175D3DCCD1}">
              <a14:hiddenFill xmlns="" xmlns:a14="http://schemas.microsoft.com/office/drawing/2010/main">
                <a:solidFill>
                  <a:srgbClr val="FFFFFF"/>
                </a:solidFill>
              </a14:hiddenFill>
            </a:ext>
          </a:extLst>
        </p:spPr>
      </p:pic>
      <p:pic>
        <p:nvPicPr>
          <p:cNvPr id="48134" name="Picture 6" descr="http://users.skynet.be/roland/Blue/http.jpg"/>
          <p:cNvPicPr>
            <a:picLocks noChangeAspect="1" noChangeArrowheads="1"/>
          </p:cNvPicPr>
          <p:nvPr/>
        </p:nvPicPr>
        <p:blipFill rotWithShape="1">
          <a:blip r:embed="rId4" cstate="print">
            <a:extLst>
              <a:ext uri="{28A0092B-C50C-407E-A947-70E740481C1C}">
                <a14:useLocalDpi xmlns="" xmlns:a14="http://schemas.microsoft.com/office/drawing/2010/main" val="0"/>
              </a:ext>
            </a:extLst>
          </a:blip>
          <a:srcRect/>
          <a:stretch/>
        </p:blipFill>
        <p:spPr bwMode="auto">
          <a:xfrm>
            <a:off x="2590800" y="533400"/>
            <a:ext cx="3973689" cy="1106311"/>
          </a:xfrm>
          <a:prstGeom prst="roundRect">
            <a:avLst>
              <a:gd name="adj" fmla="val 34014"/>
            </a:avLst>
          </a:prstGeom>
          <a:noFill/>
          <a:effectLst>
            <a:glow rad="190500">
              <a:schemeClr val="accent5">
                <a:satMod val="175000"/>
                <a:alpha val="10000"/>
              </a:schemeClr>
            </a:glow>
            <a:softEdge rad="127000"/>
          </a:effectLst>
          <a:extLst>
            <a:ext uri="{909E8E84-426E-40DD-AFC4-6F175D3DCCD1}">
              <a14:hiddenFill xmlns="" xmlns:a14="http://schemas.microsoft.com/office/drawing/2010/main">
                <a:solidFill>
                  <a:srgbClr val="FFFFFF"/>
                </a:solidFill>
              </a14:hiddenFill>
            </a:ext>
          </a:extLst>
        </p:spPr>
      </p:pic>
      <p:pic>
        <p:nvPicPr>
          <p:cNvPr id="48136" name="Picture 8" descr="http://www.worldphoto360.com/wp-content/uploads/2010/08/web-browsers.jp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733800" y="1828800"/>
            <a:ext cx="1790700" cy="1790700"/>
          </a:xfrm>
          <a:prstGeom prst="roundRect">
            <a:avLst>
              <a:gd name="adj" fmla="val 35579"/>
            </a:avLst>
          </a:prstGeom>
          <a:noFill/>
          <a:effectLst>
            <a:outerShdw blurRad="139700" sx="111000" sy="111000" algn="ctr" rotWithShape="0">
              <a:prstClr val="black">
                <a:alpha val="25000"/>
              </a:prst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75181666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World Wide Web (WWW)</a:t>
            </a:r>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Глобална информационна система </a:t>
            </a:r>
            <a:r>
              <a:rPr lang="en-US" dirty="0"/>
              <a:t>World Wide Web</a:t>
            </a:r>
            <a:r>
              <a:rPr lang="bg-BG" dirty="0"/>
              <a:t> (</a:t>
            </a:r>
            <a:r>
              <a:rPr lang="en-US" dirty="0"/>
              <a:t>WWW</a:t>
            </a:r>
            <a:r>
              <a:rPr lang="bg-BG" dirty="0"/>
              <a:t>) – същност и </a:t>
            </a:r>
            <a:r>
              <a:rPr lang="bg-BG" dirty="0" smtClean="0"/>
              <a:t>функциониране</a:t>
            </a:r>
          </a:p>
          <a:p>
            <a:pPr lvl="1"/>
            <a:r>
              <a:rPr lang="bg-BG" dirty="0" smtClean="0"/>
              <a:t>Уеб сървъри и уеб браузъри</a:t>
            </a:r>
            <a:r>
              <a:rPr lang="bg-BG" dirty="0"/>
              <a:t>. Протокол </a:t>
            </a:r>
            <a:r>
              <a:rPr lang="en-US" dirty="0"/>
              <a:t>HTTP</a:t>
            </a:r>
            <a:r>
              <a:rPr lang="bg-BG" dirty="0"/>
              <a:t>, методи </a:t>
            </a:r>
            <a:r>
              <a:rPr lang="en-US" dirty="0"/>
              <a:t>GET </a:t>
            </a:r>
            <a:r>
              <a:rPr lang="bg-BG" dirty="0"/>
              <a:t>и </a:t>
            </a:r>
            <a:r>
              <a:rPr lang="en-US" dirty="0"/>
              <a:t>POST</a:t>
            </a:r>
            <a:r>
              <a:rPr lang="bg-BG" dirty="0"/>
              <a:t>. Хиперлинк технология</a:t>
            </a:r>
            <a:r>
              <a:rPr lang="en-US" dirty="0"/>
              <a:t> (</a:t>
            </a:r>
            <a:r>
              <a:rPr lang="bg-BG" dirty="0"/>
              <a:t>Интернет препратки</a:t>
            </a:r>
            <a:r>
              <a:rPr lang="bg-BG" dirty="0" smtClean="0"/>
              <a:t>)</a:t>
            </a:r>
          </a:p>
          <a:p>
            <a:pPr lvl="1"/>
            <a:r>
              <a:rPr lang="en-US" dirty="0" smtClean="0"/>
              <a:t>Web</a:t>
            </a:r>
            <a:r>
              <a:rPr lang="bg-BG" dirty="0" smtClean="0"/>
              <a:t> </a:t>
            </a:r>
            <a:r>
              <a:rPr lang="bg-BG" dirty="0"/>
              <a:t>страница – същност, предназначение, URL адрес и </a:t>
            </a:r>
            <a:r>
              <a:rPr lang="bg-BG" dirty="0" smtClean="0"/>
              <a:t>елементи</a:t>
            </a:r>
          </a:p>
          <a:p>
            <a:pPr lvl="1"/>
            <a:r>
              <a:rPr lang="bg-BG" dirty="0" smtClean="0"/>
              <a:t>Хостинг </a:t>
            </a:r>
            <a:r>
              <a:rPr lang="bg-BG" dirty="0"/>
              <a:t>на уеб </a:t>
            </a:r>
            <a:r>
              <a:rPr lang="bg-BG" dirty="0" smtClean="0"/>
              <a:t>сайтове</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72</a:t>
            </a:fld>
            <a:endParaRPr lang="en-US" dirty="0"/>
          </a:p>
        </p:txBody>
      </p:sp>
    </p:spTree>
    <p:extLst>
      <p:ext uri="{BB962C8B-B14F-4D97-AF65-F5344CB8AC3E}">
        <p14:creationId xmlns="" xmlns:p14="http://schemas.microsoft.com/office/powerpoint/2010/main" val="419249357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8"/>
            </a:pPr>
            <a:r>
              <a:rPr lang="en-US" dirty="0" smtClean="0"/>
              <a:t> </a:t>
            </a:r>
            <a:r>
              <a:rPr lang="en-US" dirty="0" smtClean="0">
                <a:effectLst/>
              </a:rPr>
              <a:t>Which </a:t>
            </a:r>
            <a:r>
              <a:rPr lang="en-US" dirty="0">
                <a:effectLst/>
              </a:rPr>
              <a:t>Web Browser has the most usage share as of June 2013?</a:t>
            </a:r>
            <a:endParaRPr lang="en-US" dirty="0" smtClean="0"/>
          </a:p>
          <a:p>
            <a:pPr marL="871538" lvl="1" indent="-514350">
              <a:buFont typeface="+mj-lt"/>
              <a:buAutoNum type="alphaLcParenR"/>
            </a:pPr>
            <a:r>
              <a:rPr lang="en-US" dirty="0" smtClean="0"/>
              <a:t>Internet </a:t>
            </a:r>
            <a:r>
              <a:rPr lang="en-US" dirty="0"/>
              <a:t>Explorer</a:t>
            </a:r>
          </a:p>
          <a:p>
            <a:pPr marL="871538" lvl="1" indent="-514350">
              <a:buFont typeface="+mj-lt"/>
              <a:buAutoNum type="alphaLcParenR"/>
            </a:pPr>
            <a:r>
              <a:rPr lang="en-US" dirty="0" smtClean="0"/>
              <a:t>Mozilla </a:t>
            </a:r>
            <a:r>
              <a:rPr lang="en-US" dirty="0"/>
              <a:t>Firefox</a:t>
            </a:r>
          </a:p>
          <a:p>
            <a:pPr marL="871538" lvl="1" indent="-514350">
              <a:buFont typeface="+mj-lt"/>
              <a:buAutoNum type="alphaLcParenR"/>
            </a:pPr>
            <a:r>
              <a:rPr lang="en-US" dirty="0" smtClean="0"/>
              <a:t>Google </a:t>
            </a:r>
            <a:r>
              <a:rPr lang="en-US" dirty="0"/>
              <a:t>Chrome</a:t>
            </a:r>
          </a:p>
          <a:p>
            <a:pPr marL="871538" lvl="1" indent="-514350">
              <a:buFont typeface="+mj-lt"/>
              <a:buAutoNum type="alphaLcParenR"/>
            </a:pPr>
            <a:r>
              <a:rPr lang="en-US" dirty="0" smtClean="0"/>
              <a:t>Safari</a:t>
            </a:r>
            <a:endParaRPr lang="en-US" dirty="0"/>
          </a:p>
          <a:p>
            <a:pPr marL="871538" lvl="1" indent="-514350">
              <a:buFont typeface="+mj-lt"/>
              <a:buAutoNum type="alphaLcParenR"/>
            </a:pPr>
            <a:r>
              <a:rPr lang="en-US" dirty="0" smtClean="0"/>
              <a:t>Opera</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73</a:t>
            </a:fld>
            <a:endParaRPr lang="en-US" dirty="0"/>
          </a:p>
        </p:txBody>
      </p:sp>
      <p:sp>
        <p:nvSpPr>
          <p:cNvPr id="5" name="Oval 4"/>
          <p:cNvSpPr/>
          <p:nvPr/>
        </p:nvSpPr>
        <p:spPr>
          <a:xfrm>
            <a:off x="4572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224992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3"/>
              </a:rPr>
              <a:t>Info</a:t>
            </a:r>
            <a:r>
              <a:rPr lang="en-US" dirty="0" smtClean="0"/>
              <a:t>:</a:t>
            </a:r>
          </a:p>
          <a:p>
            <a:endParaRPr lang="en-US" dirty="0" smtClean="0"/>
          </a:p>
          <a:p>
            <a:r>
              <a:rPr lang="en-US" sz="2600" dirty="0" smtClean="0"/>
              <a:t>The usage share of web browsers is the proportion, often expressed as a percentage, of visitors to a group of websites that use a particular web browser. Web browser usage share varies from region to region as well as through time.</a:t>
            </a:r>
            <a:endParaRPr lang="en-US" sz="2600" dirty="0"/>
          </a:p>
          <a:p>
            <a:pPr>
              <a:buNone/>
            </a:pPr>
            <a:r>
              <a:rPr lang="en-US" sz="2600" dirty="0" smtClean="0"/>
              <a:t>	As of June 2013, Google Chrome is the browser with most usage share with 35.82%.</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74</a:t>
            </a:fld>
            <a:endParaRPr lang="en-US" dirty="0"/>
          </a:p>
        </p:txBody>
      </p:sp>
    </p:spTree>
    <p:extLst>
      <p:ext uri="{BB962C8B-B14F-4D97-AF65-F5344CB8AC3E}">
        <p14:creationId xmlns="" xmlns:p14="http://schemas.microsoft.com/office/powerpoint/2010/main" val="179137275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bg-BG" dirty="0" smtClean="0"/>
              <a:t>Уеб дизайн, </a:t>
            </a:r>
            <a:r>
              <a:rPr lang="en-US" dirty="0" smtClean="0"/>
              <a:t>HTML, CSS</a:t>
            </a:r>
            <a:endParaRPr lang="en-US" dirty="0"/>
          </a:p>
        </p:txBody>
      </p:sp>
      <p:sp>
        <p:nvSpPr>
          <p:cNvPr id="3" name="Subtitle 2"/>
          <p:cNvSpPr>
            <a:spLocks noGrp="1"/>
          </p:cNvSpPr>
          <p:nvPr>
            <p:ph type="subTitle" idx="1"/>
          </p:nvPr>
        </p:nvSpPr>
        <p:spPr>
          <a:xfrm>
            <a:off x="609600" y="5410200"/>
            <a:ext cx="7924800" cy="873920"/>
          </a:xfrm>
        </p:spPr>
        <p:txBody>
          <a:bodyPr/>
          <a:lstStyle/>
          <a:p>
            <a:r>
              <a:rPr lang="bg-BG" dirty="0" smtClean="0"/>
              <a:t>Уеб дизайн, </a:t>
            </a:r>
            <a:r>
              <a:rPr lang="en-US" dirty="0" smtClean="0"/>
              <a:t>HTML, CSS, </a:t>
            </a:r>
            <a:r>
              <a:rPr lang="bg-BG" dirty="0" smtClean="0"/>
              <a:t>текст, графика, препратки, таблици, формуляри, …</a:t>
            </a:r>
            <a:endParaRPr lang="en-US" dirty="0"/>
          </a:p>
        </p:txBody>
      </p:sp>
      <p:pic>
        <p:nvPicPr>
          <p:cNvPr id="51202" name="Picture 2" descr="http://www.duoh.com/graphics/services-visual.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333626" y="762000"/>
            <a:ext cx="4448174" cy="3209632"/>
          </a:xfrm>
          <a:prstGeom prst="roundRect">
            <a:avLst>
              <a:gd name="adj" fmla="val 1895"/>
            </a:avLst>
          </a:prstGeom>
          <a:noFill/>
          <a:extLst>
            <a:ext uri="{909E8E84-426E-40DD-AFC4-6F175D3DCCD1}">
              <a14:hiddenFill xmlns="" xmlns:a14="http://schemas.microsoft.com/office/drawing/2010/main">
                <a:solidFill>
                  <a:srgbClr val="FFFFFF"/>
                </a:solidFill>
              </a14:hiddenFill>
            </a:ext>
          </a:extLst>
        </p:spPr>
      </p:pic>
      <p:pic>
        <p:nvPicPr>
          <p:cNvPr id="5" name="Picture 2" descr="http://us.123rf.com/400wm/400/400/kentoh/kentoh0901/kentoh090100047/4081477.jpg"/>
          <p:cNvPicPr>
            <a:picLocks noChangeAspect="1" noChangeArrowheads="1"/>
          </p:cNvPicPr>
          <p:nvPr/>
        </p:nvPicPr>
        <p:blipFill>
          <a:blip r:embed="rId3" cstate="print">
            <a:extLst>
              <a:ext uri="{BEBA8EAE-BF5A-486C-A8C5-ECC9F3942E4B}">
                <a14:imgProps xmlns="" xmlns:a14="http://schemas.microsoft.com/office/drawing/2010/main">
                  <a14:imgLayer r:embed="rId4">
                    <a14:imgEffect>
                      <a14:brightnessContrast bright="20000" contrast="40000"/>
                    </a14:imgEffect>
                  </a14:imgLayer>
                </a14:imgProps>
              </a:ext>
              <a:ext uri="{28A0092B-C50C-407E-A947-70E740481C1C}">
                <a14:useLocalDpi xmlns="" xmlns:a14="http://schemas.microsoft.com/office/drawing/2010/main" val="0"/>
              </a:ext>
            </a:extLst>
          </a:blip>
          <a:srcRect/>
          <a:stretch>
            <a:fillRect/>
          </a:stretch>
        </p:blipFill>
        <p:spPr bwMode="auto">
          <a:xfrm>
            <a:off x="462193" y="2895600"/>
            <a:ext cx="2509607" cy="1165175"/>
          </a:xfrm>
          <a:prstGeom prst="roundRect">
            <a:avLst>
              <a:gd name="adj" fmla="val 5096"/>
            </a:avLst>
          </a:prstGeom>
          <a:noFill/>
          <a:ln>
            <a:solidFill>
              <a:schemeClr val="accent5">
                <a:lumMod val="75000"/>
              </a:schemeClr>
            </a:solidFill>
          </a:ln>
        </p:spPr>
      </p:pic>
      <p:pic>
        <p:nvPicPr>
          <p:cNvPr id="51205" name="Picture 5"/>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324600" y="1295400"/>
            <a:ext cx="2153680" cy="28529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 name="Picture 4" descr="http://www.filemaker.com.au/products/filemaker-pro/images/icon_script_triggers.png"/>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rot="21440797">
            <a:off x="653293" y="1094834"/>
            <a:ext cx="1932382" cy="1932382"/>
          </a:xfrm>
          <a:prstGeom prst="rect">
            <a:avLst/>
          </a:prstGeom>
          <a:noFill/>
          <a:effectLst/>
        </p:spPr>
      </p:pic>
    </p:spTree>
    <p:extLst>
      <p:ext uri="{BB962C8B-B14F-4D97-AF65-F5344CB8AC3E}">
        <p14:creationId xmlns="" xmlns:p14="http://schemas.microsoft.com/office/powerpoint/2010/main" val="255654995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Уеб дизайн, </a:t>
            </a:r>
            <a:r>
              <a:rPr lang="en-US" dirty="0"/>
              <a:t>HTML, CSS</a:t>
            </a:r>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Проектиране, дизайн, разработване и тестване на уеб </a:t>
            </a:r>
            <a:r>
              <a:rPr lang="bg-BG" dirty="0" smtClean="0"/>
              <a:t>сайтове</a:t>
            </a:r>
          </a:p>
          <a:p>
            <a:pPr lvl="1"/>
            <a:r>
              <a:rPr lang="bg-BG" dirty="0" smtClean="0"/>
              <a:t>Основни </a:t>
            </a:r>
            <a:r>
              <a:rPr lang="bg-BG" dirty="0"/>
              <a:t>HTML тагове: вмъкване на форматиран текст, изображения, връзки (препратки), </a:t>
            </a:r>
            <a:r>
              <a:rPr lang="bg-BG" dirty="0" smtClean="0"/>
              <a:t>таблици</a:t>
            </a:r>
          </a:p>
          <a:p>
            <a:pPr lvl="1"/>
            <a:r>
              <a:rPr lang="bg-BG" dirty="0" smtClean="0"/>
              <a:t>Език </a:t>
            </a:r>
            <a:r>
              <a:rPr lang="bg-BG" dirty="0"/>
              <a:t>за стилизиране на уеб сайтове </a:t>
            </a:r>
            <a:r>
              <a:rPr lang="en-US" dirty="0" smtClean="0"/>
              <a:t>CSS</a:t>
            </a:r>
            <a:endParaRPr lang="bg-BG" dirty="0" smtClean="0"/>
          </a:p>
          <a:p>
            <a:pPr lvl="1"/>
            <a:r>
              <a:rPr lang="bg-BG" dirty="0"/>
              <a:t>Подравняване на съдържанието в уеб </a:t>
            </a:r>
            <a:r>
              <a:rPr lang="bg-BG" dirty="0" smtClean="0"/>
              <a:t>страница</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76</a:t>
            </a:fld>
            <a:endParaRPr lang="en-US" dirty="0"/>
          </a:p>
        </p:txBody>
      </p:sp>
    </p:spTree>
    <p:extLst>
      <p:ext uri="{BB962C8B-B14F-4D97-AF65-F5344CB8AC3E}">
        <p14:creationId xmlns="" xmlns:p14="http://schemas.microsoft.com/office/powerpoint/2010/main" val="51353029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Уеб дизайн, </a:t>
            </a:r>
            <a:r>
              <a:rPr lang="en-US" dirty="0"/>
              <a:t>HTML, </a:t>
            </a:r>
            <a:r>
              <a:rPr lang="en-US" dirty="0" smtClean="0"/>
              <a:t>CSS</a:t>
            </a:r>
            <a:r>
              <a:rPr lang="bg-BG" dirty="0" smtClean="0"/>
              <a:t> (2)</a:t>
            </a:r>
            <a:endParaRPr lang="en-US" dirty="0"/>
          </a:p>
        </p:txBody>
      </p:sp>
      <p:sp>
        <p:nvSpPr>
          <p:cNvPr id="3" name="Content Placeholder 2"/>
          <p:cNvSpPr>
            <a:spLocks noGrp="1"/>
          </p:cNvSpPr>
          <p:nvPr>
            <p:ph idx="1"/>
          </p:nvPr>
        </p:nvSpPr>
        <p:spPr/>
        <p:txBody>
          <a:bodyPr/>
          <a:lstStyle/>
          <a:p>
            <a:pPr lvl="1"/>
            <a:r>
              <a:rPr lang="bg-BG" dirty="0"/>
              <a:t>Характеристики на страница (фон, цвят, изображения, подравняване, заглавия на страници, кодировка на страници, </a:t>
            </a:r>
            <a:r>
              <a:rPr lang="en-US" dirty="0"/>
              <a:t>meta</a:t>
            </a:r>
            <a:r>
              <a:rPr lang="bg-BG" dirty="0"/>
              <a:t> тагове), параграфи, шрифтове, цветове, вмъкване на </a:t>
            </a:r>
            <a:r>
              <a:rPr lang="bg-BG" dirty="0" smtClean="0"/>
              <a:t>изображения</a:t>
            </a:r>
          </a:p>
          <a:p>
            <a:pPr lvl="1"/>
            <a:r>
              <a:rPr lang="bg-BG" dirty="0" smtClean="0"/>
              <a:t>Превръщане </a:t>
            </a:r>
            <a:r>
              <a:rPr lang="bg-BG" dirty="0"/>
              <a:t>на уеб дизайн (картинка) към уеб сайт. Системи за управление на </a:t>
            </a:r>
            <a:r>
              <a:rPr lang="bg-BG" dirty="0" smtClean="0"/>
              <a:t>съдържание</a:t>
            </a:r>
          </a:p>
          <a:p>
            <a:pPr lvl="1"/>
            <a:r>
              <a:rPr lang="bg-BG" dirty="0" smtClean="0"/>
              <a:t>Рамки </a:t>
            </a:r>
            <a:r>
              <a:rPr lang="bg-BG" dirty="0"/>
              <a:t>(</a:t>
            </a:r>
            <a:r>
              <a:rPr lang="en-US" dirty="0"/>
              <a:t>frames</a:t>
            </a:r>
            <a:r>
              <a:rPr lang="bg-BG" dirty="0"/>
              <a:t>). Навигация: прехвърляне на управлението в рамки (</a:t>
            </a:r>
            <a:r>
              <a:rPr lang="en-US" dirty="0"/>
              <a:t>frames</a:t>
            </a:r>
            <a:r>
              <a:rPr lang="bg-BG" dirty="0" smtClean="0"/>
              <a:t>)</a:t>
            </a:r>
            <a:endParaRPr lang="en-US" dirty="0"/>
          </a:p>
          <a:p>
            <a:pPr lvl="2"/>
            <a:endParaRPr lang="en-US" dirty="0"/>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77</a:t>
            </a:fld>
            <a:endParaRPr lang="en-US" dirty="0"/>
          </a:p>
        </p:txBody>
      </p:sp>
    </p:spTree>
    <p:extLst>
      <p:ext uri="{BB962C8B-B14F-4D97-AF65-F5344CB8AC3E}">
        <p14:creationId xmlns="" xmlns:p14="http://schemas.microsoft.com/office/powerpoint/2010/main" val="214352537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9"/>
            </a:pPr>
            <a:r>
              <a:rPr lang="en-US" dirty="0" smtClean="0"/>
              <a:t> </a:t>
            </a:r>
            <a:r>
              <a:rPr lang="bg-BG" dirty="0" smtClean="0">
                <a:effectLst/>
              </a:rPr>
              <a:t>What </a:t>
            </a:r>
            <a:r>
              <a:rPr lang="bg-BG" dirty="0">
                <a:effectLst/>
              </a:rPr>
              <a:t>is the correct HTML for making a drop-down list</a:t>
            </a:r>
            <a:r>
              <a:rPr lang="bg-BG" dirty="0" smtClean="0">
                <a:effectLst/>
              </a:rPr>
              <a:t>?</a:t>
            </a:r>
            <a:endParaRPr lang="en-US" dirty="0"/>
          </a:p>
          <a:p>
            <a:pPr marL="871538" lvl="1" indent="-514350">
              <a:buFont typeface="+mj-lt"/>
              <a:buAutoNum type="alphaLcParenR"/>
            </a:pPr>
            <a:r>
              <a:rPr lang="en-US" dirty="0" smtClean="0"/>
              <a:t>&lt;</a:t>
            </a:r>
            <a:r>
              <a:rPr lang="en-US" dirty="0"/>
              <a:t>input type="list"&gt;</a:t>
            </a:r>
          </a:p>
          <a:p>
            <a:pPr marL="871538" lvl="1" indent="-514350">
              <a:buFont typeface="+mj-lt"/>
              <a:buAutoNum type="alphaLcParenR"/>
            </a:pPr>
            <a:r>
              <a:rPr lang="en-US" dirty="0" smtClean="0"/>
              <a:t>&lt;</a:t>
            </a:r>
            <a:r>
              <a:rPr lang="en-US" dirty="0"/>
              <a:t>select&gt;</a:t>
            </a:r>
          </a:p>
          <a:p>
            <a:pPr marL="871538" lvl="1" indent="-514350">
              <a:buFont typeface="+mj-lt"/>
              <a:buAutoNum type="alphaLcParenR"/>
            </a:pPr>
            <a:r>
              <a:rPr lang="en-US" dirty="0" smtClean="0"/>
              <a:t>&lt;</a:t>
            </a:r>
            <a:r>
              <a:rPr lang="en-US" dirty="0"/>
              <a:t>list&gt;</a:t>
            </a:r>
          </a:p>
          <a:p>
            <a:pPr marL="871538" lvl="1" indent="-514350">
              <a:buFont typeface="+mj-lt"/>
              <a:buAutoNum type="alphaLcParenR"/>
            </a:pPr>
            <a:r>
              <a:rPr lang="en-US" dirty="0" smtClean="0"/>
              <a:t>&lt;</a:t>
            </a:r>
            <a:r>
              <a:rPr lang="en-US" dirty="0"/>
              <a:t>input type="dropdown"&gt;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78</a:t>
            </a:fld>
            <a:endParaRPr lang="en-US" dirty="0"/>
          </a:p>
        </p:txBody>
      </p:sp>
      <p:sp>
        <p:nvSpPr>
          <p:cNvPr id="5" name="Oval 4"/>
          <p:cNvSpPr/>
          <p:nvPr/>
        </p:nvSpPr>
        <p:spPr>
          <a:xfrm>
            <a:off x="506016" y="270892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204949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r>
              <a:rPr lang="en-US" dirty="0" smtClean="0"/>
              <a:t>:</a:t>
            </a:r>
          </a:p>
          <a:p>
            <a:r>
              <a:rPr lang="bg-BG" sz="3000" dirty="0">
                <a:effectLst/>
              </a:rPr>
              <a:t>The &lt;select&gt; element is used to create a drop-down list. The &lt;option&gt; tags inside the &lt;select&gt; element define the available options in the list</a:t>
            </a:r>
            <a:r>
              <a:rPr lang="bg-BG" sz="3000" dirty="0" smtClean="0">
                <a:effectLst/>
              </a:rPr>
              <a:t>.</a:t>
            </a:r>
            <a:endParaRPr lang="en-US" sz="3000" dirty="0" smtClean="0">
              <a:effectLst/>
            </a:endParaRPr>
          </a:p>
          <a:p>
            <a:endParaRPr lang="en-US" sz="2800" dirty="0">
              <a:effectLst/>
            </a:endParaRPr>
          </a:p>
          <a:p>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79</a:t>
            </a:fld>
            <a:endParaRPr lang="en-US" dirty="0"/>
          </a:p>
        </p:txBody>
      </p:sp>
    </p:spTree>
    <p:extLst>
      <p:ext uri="{BB962C8B-B14F-4D97-AF65-F5344CB8AC3E}">
        <p14:creationId xmlns="" xmlns:p14="http://schemas.microsoft.com/office/powerpoint/2010/main" val="12535543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2"/>
            </a:pPr>
            <a:r>
              <a:rPr lang="en-US" dirty="0" err="1" smtClean="0">
                <a:effectLst/>
              </a:rPr>
              <a:t>Plugins</a:t>
            </a:r>
            <a:r>
              <a:rPr lang="en-US" dirty="0" smtClean="0">
                <a:effectLst/>
              </a:rPr>
              <a:t> </a:t>
            </a:r>
            <a:r>
              <a:rPr lang="en-US" dirty="0">
                <a:effectLst/>
              </a:rPr>
              <a:t>and extensions are type of software that:</a:t>
            </a:r>
          </a:p>
          <a:p>
            <a:pPr marL="804863" lvl="1" indent="-457200">
              <a:buSzPct val="100000"/>
              <a:buFont typeface="+mj-lt"/>
              <a:buAutoNum type="alphaLcParenR"/>
            </a:pPr>
            <a:r>
              <a:rPr lang="bg-BG" sz="2400" dirty="0" smtClean="0">
                <a:effectLst/>
              </a:rPr>
              <a:t>extends </a:t>
            </a:r>
            <a:r>
              <a:rPr lang="bg-BG" sz="2400" dirty="0">
                <a:effectLst/>
              </a:rPr>
              <a:t>or modifies the functionality of another piece of software, and require that software be used in order to function;</a:t>
            </a:r>
            <a:endParaRPr lang="en-US" sz="2400" dirty="0">
              <a:effectLst/>
            </a:endParaRPr>
          </a:p>
          <a:p>
            <a:pPr marL="804863" lvl="1" indent="-457200">
              <a:buSzPct val="100000"/>
              <a:buFont typeface="+mj-lt"/>
              <a:buAutoNum type="alphaLcParenR"/>
            </a:pPr>
            <a:r>
              <a:rPr lang="bg-BG" sz="2400" dirty="0" smtClean="0">
                <a:effectLst/>
              </a:rPr>
              <a:t>tells </a:t>
            </a:r>
            <a:r>
              <a:rPr lang="bg-BG" sz="2400" dirty="0">
                <a:effectLst/>
              </a:rPr>
              <a:t>the processor itself how to execute machine code, so it is actually a lower level than machine code;</a:t>
            </a:r>
            <a:endParaRPr lang="en-US" sz="2400" dirty="0">
              <a:effectLst/>
            </a:endParaRPr>
          </a:p>
          <a:p>
            <a:pPr marL="804863" lvl="1" indent="-457200">
              <a:buSzPct val="100000"/>
              <a:buFont typeface="+mj-lt"/>
              <a:buAutoNum type="alphaLcParenR"/>
            </a:pPr>
            <a:r>
              <a:rPr lang="bg-BG" sz="2400" dirty="0" smtClean="0">
                <a:effectLst/>
              </a:rPr>
              <a:t>are </a:t>
            </a:r>
            <a:r>
              <a:rPr lang="bg-BG" sz="2400" dirty="0">
                <a:effectLst/>
              </a:rPr>
              <a:t>run directly inside the </a:t>
            </a:r>
            <a:r>
              <a:rPr lang="bg-BG" sz="2400" dirty="0">
                <a:solidFill>
                  <a:schemeClr val="tx1">
                    <a:lumMod val="20000"/>
                    <a:lumOff val="80000"/>
                  </a:schemeClr>
                </a:solidFill>
                <a:effectLst/>
              </a:rPr>
              <a:t>web browser</a:t>
            </a:r>
            <a:r>
              <a:rPr lang="bg-BG" sz="2400" dirty="0">
                <a:effectLst/>
              </a:rPr>
              <a:t> when a web page is loaded;</a:t>
            </a:r>
            <a:endParaRPr lang="en-US" sz="2400" dirty="0">
              <a:effectLst/>
            </a:endParaRPr>
          </a:p>
          <a:p>
            <a:pPr marL="804863" lvl="1" indent="-457200">
              <a:buSzPct val="100000"/>
              <a:buFont typeface="+mj-lt"/>
              <a:buAutoNum type="alphaLcParenR"/>
            </a:pPr>
            <a:r>
              <a:rPr lang="bg-BG" sz="2400" dirty="0" smtClean="0">
                <a:effectLst/>
              </a:rPr>
              <a:t>context </a:t>
            </a:r>
            <a:r>
              <a:rPr lang="bg-BG" sz="2400" dirty="0">
                <a:effectLst/>
              </a:rPr>
              <a:t>there is sometimes no clear distinction between the system software and the application software</a:t>
            </a:r>
            <a:r>
              <a:rPr lang="en-US" sz="2400" dirty="0">
                <a:effectLst/>
              </a:rPr>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a:t>
            </a:fld>
            <a:endParaRPr lang="en-US" dirty="0"/>
          </a:p>
        </p:txBody>
      </p:sp>
      <p:sp>
        <p:nvSpPr>
          <p:cNvPr id="5" name="Oval 4"/>
          <p:cNvSpPr/>
          <p:nvPr/>
        </p:nvSpPr>
        <p:spPr>
          <a:xfrm>
            <a:off x="571472" y="2143116"/>
            <a:ext cx="432048" cy="432048"/>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14640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http://4.bp.blogspot.com/_Fyl1dFhmZf4/S-mjvhNO96I/AAAAAAAAATU/ZB_LbexAHYk/s320/javascript_logo.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rot="168223">
            <a:off x="539215" y="1597746"/>
            <a:ext cx="1855715" cy="1361212"/>
          </a:xfrm>
          <a:prstGeom prst="roundRect">
            <a:avLst>
              <a:gd name="adj" fmla="val 4193"/>
            </a:avLst>
          </a:prstGeom>
          <a:noFill/>
          <a:ln w="25400">
            <a:solidFill>
              <a:schemeClr val="bg1"/>
            </a:solidFill>
          </a:ln>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ctrTitle"/>
          </p:nvPr>
        </p:nvSpPr>
        <p:spPr>
          <a:xfrm>
            <a:off x="609600" y="3733800"/>
            <a:ext cx="7924800" cy="685800"/>
          </a:xfrm>
        </p:spPr>
        <p:txBody>
          <a:bodyPr/>
          <a:lstStyle/>
          <a:p>
            <a:r>
              <a:rPr lang="en-US" dirty="0" smtClean="0"/>
              <a:t>JavaScript</a:t>
            </a:r>
            <a:endParaRPr lang="en-US" dirty="0"/>
          </a:p>
        </p:txBody>
      </p:sp>
      <p:sp>
        <p:nvSpPr>
          <p:cNvPr id="3" name="Subtitle 2"/>
          <p:cNvSpPr>
            <a:spLocks noGrp="1"/>
          </p:cNvSpPr>
          <p:nvPr>
            <p:ph type="subTitle" idx="1"/>
          </p:nvPr>
        </p:nvSpPr>
        <p:spPr>
          <a:xfrm>
            <a:off x="609600" y="4760120"/>
            <a:ext cx="7924800" cy="1564480"/>
          </a:xfrm>
        </p:spPr>
        <p:txBody>
          <a:bodyPr/>
          <a:lstStyle/>
          <a:p>
            <a:r>
              <a:rPr lang="bg-BG" dirty="0" smtClean="0"/>
              <a:t>Разработка на скриптове с </a:t>
            </a:r>
            <a:r>
              <a:rPr lang="en-US" dirty="0" smtClean="0"/>
              <a:t>JavaScript</a:t>
            </a:r>
            <a:r>
              <a:rPr lang="bg-BG" dirty="0" smtClean="0"/>
              <a:t>, основни </a:t>
            </a:r>
            <a:r>
              <a:rPr lang="en-US" dirty="0" smtClean="0"/>
              <a:t>JavaScript </a:t>
            </a:r>
            <a:r>
              <a:rPr lang="bg-BG" dirty="0" smtClean="0"/>
              <a:t>конструкции, оператори, обекти, </a:t>
            </a:r>
            <a:r>
              <a:rPr lang="bg-BG" dirty="0"/>
              <a:t>манипулация на </a:t>
            </a:r>
            <a:r>
              <a:rPr lang="en-US" dirty="0"/>
              <a:t>DOM</a:t>
            </a:r>
            <a:r>
              <a:rPr lang="bg-BG" dirty="0"/>
              <a:t> </a:t>
            </a:r>
            <a:r>
              <a:rPr lang="bg-BG" dirty="0" smtClean="0"/>
              <a:t>дървото</a:t>
            </a:r>
            <a:endParaRPr lang="en-US" dirty="0"/>
          </a:p>
        </p:txBody>
      </p:sp>
      <p:pic>
        <p:nvPicPr>
          <p:cNvPr id="5" name="Picture 4" descr="http://www.berniecode.com/blog/wp-content/uploads/2007/03/visual-studio-javascript-debugging.png"/>
          <p:cNvPicPr>
            <a:picLocks noChangeAspect="1" noChangeArrowheads="1"/>
          </p:cNvPicPr>
          <p:nvPr/>
        </p:nvPicPr>
        <p:blipFill>
          <a:blip r:embed="rId3" cstate="screen">
            <a:extLst>
              <a:ext uri="{28A0092B-C50C-407E-A947-70E740481C1C}">
                <a14:useLocalDpi xmlns="" xmlns:a14="http://schemas.microsoft.com/office/drawing/2010/main" val="0"/>
              </a:ext>
            </a:extLst>
          </a:blip>
          <a:srcRect/>
          <a:stretch>
            <a:fillRect/>
          </a:stretch>
        </p:blipFill>
        <p:spPr bwMode="auto">
          <a:xfrm>
            <a:off x="5410200" y="914400"/>
            <a:ext cx="3019424" cy="1981200"/>
          </a:xfrm>
          <a:prstGeom prst="roundRect">
            <a:avLst>
              <a:gd name="adj" fmla="val 4501"/>
            </a:avLst>
          </a:prstGeom>
          <a:solidFill>
            <a:srgbClr val="FFFFFF">
              <a:shade val="85000"/>
            </a:srgbClr>
          </a:solidFill>
          <a:ln>
            <a:noFill/>
          </a:ln>
          <a:effectLst>
            <a:reflection blurRad="12700" stA="38000" endPos="28000" dist="5000" dir="5400000" sy="-100000" algn="bl" rotWithShape="0"/>
          </a:effectLst>
          <a:scene3d>
            <a:camera prst="perspectiveContrastingLeftFacing" fov="2700000">
              <a:rot lat="323880" lon="2628735" rev="21594000"/>
            </a:camera>
            <a:lightRig rig="threePt" dir="t"/>
          </a:scene3d>
        </p:spPr>
      </p:pic>
      <p:pic>
        <p:nvPicPr>
          <p:cNvPr id="6" name="Picture 6" descr="http://www.strictlyphp.com/blog/wp-content/uploads/2009/07/icon_javascript.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7598734" y="2209800"/>
            <a:ext cx="990600" cy="990601"/>
          </a:xfrm>
          <a:prstGeom prst="rect">
            <a:avLst/>
          </a:prstGeom>
          <a:noFill/>
        </p:spPr>
      </p:pic>
      <p:pic>
        <p:nvPicPr>
          <p:cNvPr id="7" name="Picture 8" descr="http://www.lnl.infn.it/~epics/WikiDumps/localhost/160px-javascript_icon.svg.pn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196704" y="1510904"/>
            <a:ext cx="1613296" cy="1613297"/>
          </a:xfrm>
          <a:prstGeom prst="rect">
            <a:avLst/>
          </a:prstGeom>
          <a:noFill/>
          <a:scene3d>
            <a:camera prst="perspectiveContrastingRightFacing" fov="3900000">
              <a:rot lat="1096793" lon="21059336" rev="21486019"/>
            </a:camera>
            <a:lightRig rig="threePt" dir="t"/>
          </a:scene3d>
        </p:spPr>
      </p:pic>
      <p:pic>
        <p:nvPicPr>
          <p:cNvPr id="8" name="Picture 10" descr="http://icons.mysitemyway.com/wp-content/gallery/glowing-green-neon-icons-business/111095-glowing-green-neon-icon-business-cursor.png"/>
          <p:cNvPicPr>
            <a:picLocks noChangeAspect="1" noChangeArrowheads="1"/>
          </p:cNvPicPr>
          <p:nvPr/>
        </p:nvPicPr>
        <p:blipFill>
          <a:blip r:embed="rId6" cstate="screen">
            <a:extLst>
              <a:ext uri="{28A0092B-C50C-407E-A947-70E740481C1C}">
                <a14:useLocalDpi xmlns="" xmlns:a14="http://schemas.microsoft.com/office/drawing/2010/main" val="0"/>
              </a:ext>
            </a:extLst>
          </a:blip>
          <a:srcRect/>
          <a:stretch>
            <a:fillRect/>
          </a:stretch>
        </p:blipFill>
        <p:spPr bwMode="auto">
          <a:xfrm rot="5954108">
            <a:off x="3720988" y="1288608"/>
            <a:ext cx="2069928" cy="2069930"/>
          </a:xfrm>
          <a:prstGeom prst="rect">
            <a:avLst/>
          </a:prstGeom>
          <a:noFill/>
        </p:spPr>
      </p:pic>
    </p:spTree>
    <p:extLst>
      <p:ext uri="{BB962C8B-B14F-4D97-AF65-F5344CB8AC3E}">
        <p14:creationId xmlns="" xmlns:p14="http://schemas.microsoft.com/office/powerpoint/2010/main" val="48707363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a:t>
            </a:r>
          </a:p>
        </p:txBody>
      </p:sp>
      <p:sp>
        <p:nvSpPr>
          <p:cNvPr id="3" name="Content Placeholder 2"/>
          <p:cNvSpPr>
            <a:spLocks noGrp="1"/>
          </p:cNvSpPr>
          <p:nvPr>
            <p:ph idx="1"/>
          </p:nvPr>
        </p:nvSpPr>
        <p:spPr>
          <a:xfrm>
            <a:off x="228600" y="990600"/>
            <a:ext cx="8686800" cy="5638800"/>
          </a:xfrm>
        </p:spPr>
        <p:txBody>
          <a:bodyPr/>
          <a:lstStyle/>
          <a:p>
            <a:r>
              <a:rPr lang="bg-BG" sz="3000" dirty="0" smtClean="0"/>
              <a:t>Въпросите от този раздел по конспект обхващат следните области:</a:t>
            </a:r>
          </a:p>
          <a:p>
            <a:pPr lvl="1"/>
            <a:r>
              <a:rPr lang="bg-BG" sz="2800" dirty="0"/>
              <a:t>Скриптови езици за програмиране в </a:t>
            </a:r>
            <a:r>
              <a:rPr lang="bg-BG" sz="2800" dirty="0" smtClean="0"/>
              <a:t>Интернет: </a:t>
            </a:r>
            <a:r>
              <a:rPr lang="en-US" sz="2800" dirty="0"/>
              <a:t>JavaScript</a:t>
            </a:r>
            <a:r>
              <a:rPr lang="bg-BG" sz="2800" dirty="0"/>
              <a:t>, </a:t>
            </a:r>
            <a:r>
              <a:rPr lang="en-US" sz="2800" dirty="0"/>
              <a:t>Perl</a:t>
            </a:r>
            <a:r>
              <a:rPr lang="bg-BG" sz="2800" dirty="0"/>
              <a:t>, </a:t>
            </a:r>
            <a:r>
              <a:rPr lang="en-US" sz="2800" dirty="0"/>
              <a:t>VBScript</a:t>
            </a:r>
            <a:r>
              <a:rPr lang="bg-BG" sz="2800" dirty="0"/>
              <a:t>. Общи сведения за </a:t>
            </a:r>
            <a:r>
              <a:rPr lang="en-US" sz="2800" dirty="0"/>
              <a:t>JavaScript</a:t>
            </a:r>
            <a:r>
              <a:rPr lang="bg-BG" sz="2800" dirty="0"/>
              <a:t>. Типове данни. Променливи. Оператор за присвояване. Операции и изрази. Условен оператор. Оператори за цикъл. Функции в </a:t>
            </a:r>
            <a:r>
              <a:rPr lang="en-US" sz="2800" dirty="0"/>
              <a:t>JavaScript</a:t>
            </a:r>
            <a:r>
              <a:rPr lang="bg-BG" sz="2800" dirty="0"/>
              <a:t>. Обекти в </a:t>
            </a:r>
            <a:r>
              <a:rPr lang="en-US" sz="2800" dirty="0"/>
              <a:t>JavaScript</a:t>
            </a:r>
            <a:r>
              <a:rPr lang="bg-BG" sz="2800" dirty="0"/>
              <a:t>. Масиви. Класове </a:t>
            </a:r>
            <a:r>
              <a:rPr lang="en-US" sz="2800" dirty="0"/>
              <a:t>Date, Math</a:t>
            </a:r>
            <a:r>
              <a:rPr lang="bg-BG" sz="2800" dirty="0"/>
              <a:t>. Обекти</a:t>
            </a:r>
            <a:r>
              <a:rPr lang="en-US" sz="2800" dirty="0"/>
              <a:t> document, window, navigator.</a:t>
            </a:r>
            <a:r>
              <a:rPr lang="bg-BG" sz="2800" dirty="0"/>
              <a:t> Събития в </a:t>
            </a:r>
            <a:r>
              <a:rPr lang="en-US" sz="2800" dirty="0"/>
              <a:t>JavaScript</a:t>
            </a:r>
            <a:r>
              <a:rPr lang="bg-BG" sz="2800" dirty="0"/>
              <a:t>. Обектен модел </a:t>
            </a:r>
            <a:r>
              <a:rPr lang="en-US" sz="2800" dirty="0"/>
              <a:t>DOM</a:t>
            </a:r>
            <a:r>
              <a:rPr lang="bg-BG" sz="2800" dirty="0"/>
              <a:t> и манипулация с </a:t>
            </a:r>
            <a:r>
              <a:rPr lang="en-US" sz="2800" dirty="0"/>
              <a:t>JavaScript</a:t>
            </a:r>
            <a:r>
              <a:rPr lang="en-US" sz="2800" dirty="0" smtClean="0"/>
              <a:t>.</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81</a:t>
            </a:fld>
            <a:endParaRPr lang="en-US" dirty="0"/>
          </a:p>
        </p:txBody>
      </p:sp>
    </p:spTree>
    <p:extLst>
      <p:ext uri="{BB962C8B-B14F-4D97-AF65-F5344CB8AC3E}">
        <p14:creationId xmlns="" xmlns:p14="http://schemas.microsoft.com/office/powerpoint/2010/main" val="140900178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20"/>
            </a:pPr>
            <a:r>
              <a:rPr lang="en-US" dirty="0" smtClean="0"/>
              <a:t> Which </a:t>
            </a:r>
            <a:r>
              <a:rPr lang="en-US" dirty="0"/>
              <a:t>of the following data types is missing in </a:t>
            </a:r>
            <a:r>
              <a:rPr lang="en-US" dirty="0" smtClean="0"/>
              <a:t>the Perl </a:t>
            </a:r>
            <a:r>
              <a:rPr lang="en-US" dirty="0"/>
              <a:t>Language ? </a:t>
            </a:r>
            <a:endParaRPr lang="en-US" dirty="0" smtClean="0"/>
          </a:p>
          <a:p>
            <a:pPr marL="871538" lvl="1" indent="-514350">
              <a:buFont typeface="+mj-lt"/>
              <a:buAutoNum type="alphaLcParenR"/>
            </a:pPr>
            <a:r>
              <a:rPr lang="en-US" dirty="0" smtClean="0"/>
              <a:t>scalars </a:t>
            </a:r>
            <a:endParaRPr lang="en-US" dirty="0"/>
          </a:p>
          <a:p>
            <a:pPr marL="871538" lvl="1" indent="-514350">
              <a:buFont typeface="+mj-lt"/>
              <a:buAutoNum type="alphaLcParenR"/>
            </a:pPr>
            <a:r>
              <a:rPr lang="en-US" dirty="0" smtClean="0"/>
              <a:t>arrays </a:t>
            </a:r>
            <a:r>
              <a:rPr lang="en-US" dirty="0"/>
              <a:t>of scalars</a:t>
            </a:r>
          </a:p>
          <a:p>
            <a:pPr marL="871538" lvl="1" indent="-514350">
              <a:buFont typeface="+mj-lt"/>
              <a:buAutoNum type="alphaLcParenR"/>
            </a:pPr>
            <a:r>
              <a:rPr lang="en-US" dirty="0" smtClean="0"/>
              <a:t>associative </a:t>
            </a:r>
            <a:r>
              <a:rPr lang="en-US" dirty="0"/>
              <a:t>arrays of scalars</a:t>
            </a:r>
          </a:p>
          <a:p>
            <a:pPr marL="871538" lvl="1" indent="-514350">
              <a:buFont typeface="+mj-lt"/>
              <a:buAutoNum type="alphaLcParenR"/>
            </a:pPr>
            <a:r>
              <a:rPr lang="en-US" dirty="0" smtClean="0"/>
              <a:t>Big </a:t>
            </a:r>
            <a:r>
              <a:rPr lang="en-US" dirty="0"/>
              <a:t>Integer</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82</a:t>
            </a:fld>
            <a:endParaRPr lang="en-US" dirty="0"/>
          </a:p>
        </p:txBody>
      </p:sp>
      <p:sp>
        <p:nvSpPr>
          <p:cNvPr id="5" name="Oval 4"/>
          <p:cNvSpPr/>
          <p:nvPr/>
        </p:nvSpPr>
        <p:spPr>
          <a:xfrm>
            <a:off x="495300" y="3971528"/>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216191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endParaRPr lang="bg-BG" dirty="0" smtClean="0"/>
          </a:p>
          <a:p>
            <a:pPr lvl="1"/>
            <a:r>
              <a:rPr lang="en-US" dirty="0"/>
              <a:t>Big integer is missing in Perl language</a:t>
            </a:r>
            <a:r>
              <a:rPr lang="en-US" dirty="0" smtClean="0"/>
              <a:t>. </a:t>
            </a:r>
            <a:r>
              <a:rPr lang="en-US" dirty="0" err="1" smtClean="0"/>
              <a:t>BigInteger</a:t>
            </a:r>
            <a:r>
              <a:rPr lang="en-US" dirty="0" smtClean="0"/>
              <a:t> </a:t>
            </a:r>
            <a:r>
              <a:rPr lang="en-US" dirty="0"/>
              <a:t>is an arbitrary-precision arithmetic type in the .NET Framework, Java, and other languages. It behaves like a signed integer whose size is limited only by available memory.</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83</a:t>
            </a:fld>
            <a:endParaRPr lang="en-US" dirty="0"/>
          </a:p>
        </p:txBody>
      </p:sp>
    </p:spTree>
    <p:extLst>
      <p:ext uri="{BB962C8B-B14F-4D97-AF65-F5344CB8AC3E}">
        <p14:creationId xmlns="" xmlns:p14="http://schemas.microsoft.com/office/powerpoint/2010/main" val="32694984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effectLst/>
                <a:hlinkClick r:id="rId2"/>
              </a:rPr>
              <a:t>Info</a:t>
            </a:r>
            <a:r>
              <a:rPr lang="en-US" dirty="0" smtClean="0">
                <a:effectLst/>
              </a:rPr>
              <a:t>:</a:t>
            </a:r>
            <a:endParaRPr lang="en-US" dirty="0">
              <a:effectLst/>
            </a:endParaRPr>
          </a:p>
          <a:p>
            <a:r>
              <a:rPr lang="en-US" dirty="0">
                <a:effectLst/>
              </a:rPr>
              <a:t>Plugins and extensions are type of software that </a:t>
            </a:r>
            <a:r>
              <a:rPr lang="bg-BG" dirty="0">
                <a:effectLst/>
              </a:rPr>
              <a:t>extends or modifies the functionality of another piece of software, and require that software be used in order to function</a:t>
            </a:r>
            <a:r>
              <a:rPr lang="en-US" dirty="0">
                <a:effectLst/>
              </a:rPr>
              <a:t>.</a:t>
            </a:r>
          </a:p>
          <a:p>
            <a:pPr marL="0" indent="0">
              <a:buNone/>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a:t>
            </a:fld>
            <a:endParaRPr lang="en-US" dirty="0"/>
          </a:p>
        </p:txBody>
      </p:sp>
    </p:spTree>
    <p:extLst>
      <p:ext uri="{BB962C8B-B14F-4D97-AF65-F5344CB8AC3E}">
        <p14:creationId xmlns="" xmlns:p14="http://schemas.microsoft.com/office/powerpoint/2010/main" val="1780859210"/>
      </p:ext>
    </p:extLst>
  </p:cSld>
  <p:clrMapOvr>
    <a:masterClrMapping/>
  </p:clrMapOvr>
  <p:timing>
    <p:tnLst>
      <p:par>
        <p:cTn id="1" dur="indefinite" restart="never" nodeType="tmRoot"/>
      </p:par>
    </p:tnLst>
  </p:timing>
</p:sld>
</file>

<file path=ppt/theme/theme1.xml><?xml version="1.0" encoding="utf-8"?>
<a:theme xmlns:a="http://schemas.openxmlformats.org/drawingml/2006/main" name="Telerik Academy">
  <a:themeElements>
    <a:clrScheme name="Telerik Colors Theme">
      <a:dk1>
        <a:sysClr val="windowText" lastClr="008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8000"/>
      </a:dk1>
      <a:lt1>
        <a:sysClr val="window" lastClr="00000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8000"/>
      </a:dk1>
      <a:lt1>
        <a:sysClr val="window" lastClr="00000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Deluxe</Template>
  <TotalTime>5471</TotalTime>
  <Words>3229</Words>
  <Application>Microsoft Office PowerPoint</Application>
  <PresentationFormat>On-screen Show (4:3)</PresentationFormat>
  <Paragraphs>426</Paragraphs>
  <Slides>83</Slides>
  <Notes>4</Notes>
  <HiddenSlides>0</HiddenSlides>
  <MMClips>0</MMClips>
  <ScaleCrop>false</ScaleCrop>
  <HeadingPairs>
    <vt:vector size="4" baseType="variant">
      <vt:variant>
        <vt:lpstr>Theme</vt:lpstr>
      </vt:variant>
      <vt:variant>
        <vt:i4>1</vt:i4>
      </vt:variant>
      <vt:variant>
        <vt:lpstr>Slide Titles</vt:lpstr>
      </vt:variant>
      <vt:variant>
        <vt:i4>83</vt:i4>
      </vt:variant>
    </vt:vector>
  </HeadingPairs>
  <TitlesOfParts>
    <vt:vector size="84" baseType="lpstr">
      <vt:lpstr>Telerik Academy</vt:lpstr>
      <vt:lpstr>Тренировъчен тест по информационни технологии</vt:lpstr>
      <vt:lpstr>Компютърни системи</vt:lpstr>
      <vt:lpstr>Компютърни системи (хардуер)</vt:lpstr>
      <vt:lpstr>Question</vt:lpstr>
      <vt:lpstr>Answer</vt:lpstr>
      <vt:lpstr>Софтуерни системи</vt:lpstr>
      <vt:lpstr>Компютърни програми (софтуер)</vt:lpstr>
      <vt:lpstr>Question</vt:lpstr>
      <vt:lpstr>Answer</vt:lpstr>
      <vt:lpstr>Работа с компютърни системи и програми</vt:lpstr>
      <vt:lpstr>Работа с компютърни програми</vt:lpstr>
      <vt:lpstr>Question</vt:lpstr>
      <vt:lpstr>Answer</vt:lpstr>
      <vt:lpstr>Пренос на данни и бройни системи</vt:lpstr>
      <vt:lpstr>Пренос на данни. Бройни системи</vt:lpstr>
      <vt:lpstr>Question</vt:lpstr>
      <vt:lpstr>Answer</vt:lpstr>
      <vt:lpstr>Операционни системи</vt:lpstr>
      <vt:lpstr>Операционни системи</vt:lpstr>
      <vt:lpstr>Question</vt:lpstr>
      <vt:lpstr>Answer</vt:lpstr>
      <vt:lpstr>Software engineering</vt:lpstr>
      <vt:lpstr>Софтуерно инженерство</vt:lpstr>
      <vt:lpstr>Question</vt:lpstr>
      <vt:lpstr>Answer</vt:lpstr>
      <vt:lpstr>Data compression</vt:lpstr>
      <vt:lpstr>Компресиране на данни</vt:lpstr>
      <vt:lpstr>Question</vt:lpstr>
      <vt:lpstr>Answer</vt:lpstr>
      <vt:lpstr>Text processing</vt:lpstr>
      <vt:lpstr>Текстообработка</vt:lpstr>
      <vt:lpstr>Текстообработка (2)</vt:lpstr>
      <vt:lpstr>Question</vt:lpstr>
      <vt:lpstr>Answer</vt:lpstr>
      <vt:lpstr>Компютърна графика</vt:lpstr>
      <vt:lpstr>Компютърна графика</vt:lpstr>
      <vt:lpstr>Question</vt:lpstr>
      <vt:lpstr>Answer</vt:lpstr>
      <vt:lpstr>Бази от данни</vt:lpstr>
      <vt:lpstr>Бази от данни</vt:lpstr>
      <vt:lpstr>Question</vt:lpstr>
      <vt:lpstr>Answer</vt:lpstr>
      <vt:lpstr>Информационни системи</vt:lpstr>
      <vt:lpstr>Информационни системи</vt:lpstr>
      <vt:lpstr>Question</vt:lpstr>
      <vt:lpstr>Answer</vt:lpstr>
      <vt:lpstr>Сигурност и защита на информацията</vt:lpstr>
      <vt:lpstr>Сигурност и защита на информацията</vt:lpstr>
      <vt:lpstr>Question</vt:lpstr>
      <vt:lpstr>Answer</vt:lpstr>
      <vt:lpstr>Презентационни системи</vt:lpstr>
      <vt:lpstr>Презентационни системи</vt:lpstr>
      <vt:lpstr>Question</vt:lpstr>
      <vt:lpstr>Answer</vt:lpstr>
      <vt:lpstr>Мултимедия</vt:lpstr>
      <vt:lpstr>Мултимедия</vt:lpstr>
      <vt:lpstr>Question</vt:lpstr>
      <vt:lpstr>Answer</vt:lpstr>
      <vt:lpstr>Компютърни мрежи</vt:lpstr>
      <vt:lpstr>Компютърни мрежи</vt:lpstr>
      <vt:lpstr>Question</vt:lpstr>
      <vt:lpstr>Answer</vt:lpstr>
      <vt:lpstr>Устройство на Интернет</vt:lpstr>
      <vt:lpstr>Устройство на Интернет</vt:lpstr>
      <vt:lpstr>Question</vt:lpstr>
      <vt:lpstr>Answer</vt:lpstr>
      <vt:lpstr>Електронна комуникация</vt:lpstr>
      <vt:lpstr>Електронна комуникация</vt:lpstr>
      <vt:lpstr>Question</vt:lpstr>
      <vt:lpstr>Answer</vt:lpstr>
      <vt:lpstr>World Wide Web (WWW)</vt:lpstr>
      <vt:lpstr>World Wide Web (WWW)</vt:lpstr>
      <vt:lpstr>Question</vt:lpstr>
      <vt:lpstr>Answer</vt:lpstr>
      <vt:lpstr>Уеб дизайн, HTML, CSS</vt:lpstr>
      <vt:lpstr>Уеб дизайн, HTML, CSS</vt:lpstr>
      <vt:lpstr>Уеб дизайн, HTML, CSS (2)</vt:lpstr>
      <vt:lpstr>Question</vt:lpstr>
      <vt:lpstr>Answer</vt:lpstr>
      <vt:lpstr>JavaScript</vt:lpstr>
      <vt:lpstr>JavaScript</vt:lpstr>
      <vt:lpstr>Question</vt:lpstr>
      <vt:lpstr>Answer</vt:lpstr>
    </vt:vector>
  </TitlesOfParts>
  <Company>Telerik Corporation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Училищна софтуерна академия</dc:title>
  <dc:subject>Telerik Software Academy</dc:subject>
  <dc:creator>Svetlin Nakov</dc:creator>
  <cp:keywords>telerik software academy, school academy, училищна софтуерна академия, академия на Телерик за ученици, free courses for developers</cp:keywords>
  <cp:lastModifiedBy>PC-Admin</cp:lastModifiedBy>
  <cp:revision>578</cp:revision>
  <dcterms:created xsi:type="dcterms:W3CDTF">2007-12-08T16:03:35Z</dcterms:created>
  <dcterms:modified xsi:type="dcterms:W3CDTF">2013-12-02T10:04:11Z</dcterms:modified>
  <cp:category>software engineering</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